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1" r:id="rId3"/>
    <p:sldId id="333" r:id="rId4"/>
    <p:sldId id="330" r:id="rId5"/>
    <p:sldId id="331" r:id="rId6"/>
    <p:sldId id="334" r:id="rId7"/>
    <p:sldId id="332" r:id="rId8"/>
    <p:sldId id="351" r:id="rId9"/>
    <p:sldId id="335" r:id="rId10"/>
    <p:sldId id="327" r:id="rId11"/>
    <p:sldId id="326" r:id="rId12"/>
    <p:sldId id="316" r:id="rId13"/>
    <p:sldId id="336" r:id="rId14"/>
    <p:sldId id="337" r:id="rId15"/>
    <p:sldId id="305" r:id="rId16"/>
    <p:sldId id="303" r:id="rId17"/>
    <p:sldId id="308" r:id="rId18"/>
    <p:sldId id="309" r:id="rId19"/>
    <p:sldId id="341" r:id="rId20"/>
    <p:sldId id="338" r:id="rId21"/>
    <p:sldId id="353" r:id="rId22"/>
    <p:sldId id="339" r:id="rId23"/>
    <p:sldId id="361" r:id="rId24"/>
    <p:sldId id="355" r:id="rId25"/>
    <p:sldId id="356" r:id="rId26"/>
    <p:sldId id="340" r:id="rId27"/>
    <p:sldId id="357" r:id="rId28"/>
    <p:sldId id="358" r:id="rId29"/>
    <p:sldId id="279" r:id="rId30"/>
    <p:sldId id="363" r:id="rId31"/>
    <p:sldId id="364" r:id="rId32"/>
    <p:sldId id="365" r:id="rId33"/>
    <p:sldId id="366" r:id="rId34"/>
    <p:sldId id="367" r:id="rId35"/>
    <p:sldId id="277" r:id="rId36"/>
    <p:sldId id="310" r:id="rId37"/>
    <p:sldId id="311" r:id="rId38"/>
    <p:sldId id="368" r:id="rId39"/>
    <p:sldId id="350" r:id="rId40"/>
    <p:sldId id="266" r:id="rId41"/>
    <p:sldId id="344" r:id="rId42"/>
    <p:sldId id="369" r:id="rId43"/>
    <p:sldId id="37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7"/>
  </p:normalViewPr>
  <p:slideViewPr>
    <p:cSldViewPr>
      <p:cViewPr varScale="1">
        <p:scale>
          <a:sx n="137" d="100"/>
          <a:sy n="137" d="100"/>
        </p:scale>
        <p:origin x="17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43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5256,'0'0,"9"0,0 0,0 0,8 0,1 0,8 0,-8 0,35 0,9 0,-27-8,18 8,-9 0,-9 0,-8 0,-10 0,10 0,-18 0,8 0,10 0,-1 17,-17-8,9-9,-1 0,1 0,-9 0,0 0,17 0,-17 0,0 0,0 0,17 0,-17 0,17 0,-8 0,26 0,-26 0,35 0,-9 0,-9 0,-9 0,-8 0,-9 0,17 0,-17 0,0 0,0 0,17 0,-17 0,0 9,17-9,1 9,-10-9,10 0,-1 17,-8-17,8 0,-8 0,9 0,-19 0,19 0,-18 0,8 0,10 0,-18 0,17 0,9 0,-8 0,8 0,-8 0,-10 0,10 0,-10 0,10 0,-18 0,17 0,-17 0,0 0,-1 0,1 0,9 0,-9 0,0 0,-1 0,1 0,0 0,9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8864 8684,'0'0,"5"0,6 0,-6 0,0 0,0 0,11 0,-10 0,-1 0,0 0,11 0,-11 0,1 0,-1 0,0 0,1 0,4 0,1 0,-6 0,0 0,11 0,-10 0,-1 0,0 0,0 0,6 0,-6 0,1 0,-1 0,0 0,0 0,11 0,0 0,-5 0,5 0,-6 0,1 0,-6 0,0 0,1 0,-1 0,0 0,6 0,-6 0,1 0,-1 0,0 0,11 0,-5 0,-1 0,-5 0,1 0,4 0,-4 0,10 0,-11 0,0 0,0 0,6 0,-6 0,1 0,-1 0,11 0,-11 0,6 0,5 0,-6 0,1 0,-6 0,0 0,1 0,-1 0,0 0,6 0,-6 0,6 0,5 0,-11 0,11 0,-6 0,-4 0,-1 0,5 0,-4 0,4 0,6 0,0 0,5 0,11 0,0 0,0 0,-6 0,6 0,-22 0,6 0,0 0,-11 0,1 0,-1-6,0 6,1 0,4 0,-4 0,4 0,-5 0,11 0,5 0,6 0,5 0,-11-10,11 10,-16 0,-1-5,-4 5,0 0,-6 0,0 0,0 0,1 0,10 0,-11 0,0 0,1 0,-1 0,5 0,-4 0,4 0,6 0,-11 0,17 0,-6 0,15-11,-10 11,11 0,-5 0,-17 0,6 0,-10 0,-1 0,0 0,11 0,-11 0,11 0,-11 0,6 0,-6 0,6 0,-6 0,1 0,-1 0,0 0,0 0,6 0,-6 0,1 0,-1 0,0 0,0 0,6 0,-6 0,1 0,-1 0,0 0,11 5,-11-5,1 0,-1 0,0 0,6 0,-6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8872 11552,'0'0,"6"0,4 0,-5 0,6 0,-6-5,11 5,-5 0,5 0,-1 0,-9-11,-1 11,0 0,1 0,9 0,-4 0,0 0,-1 0,6 0,-5 0,-6 0,11 0,-11 0,0 0,1 0,4 0,-5 0,1 0,-1 0,11 0,-6 0,-4 0,10 0,-6 0,1 0,-1 0,6 0,-5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16660 11545,'5'0,"1"0,9 0,-4 0,5 0,-11 0,0 0,1 0,4 0,1 0,-6 0,0 0,11 0,-11 0,6 0,0 0,-1 5,6-5,5 10,-16-10,11 0,-10 0,-1 0,0 0,11 0,0 0,-11 0,0 0,1 0,10 0,-6 0,-5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46.9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16325 6544,'17'0,"-17"18,9-18,0 0,-9 8,18-8,-1 0,-8 0,9 0,-9 0,17 0,9 0,18 0,0 0,9 0,-9 0,-18 0,18 0,18 0,-27 0,9 0,-18-8,9 8,-35 0,0 0,-1 0,1 0,18 0,-1 8,-8-8,26 0,-9 0,18 0,0 0,-9 0,9 9,0-9,-18 0,-8 0,-1 0,-8 0,-1 0,1 9,-9-9,0 0,8 0,-8 0,9 0,26 0,-26 0,8 0,9 0,-8 0,-18 0,8 0,1 0,-9 18,-1-18,1 0,18 0,-10 9,27 8,-17-17,44 0,-19 9,-16-9,43 0,-26 18,-18-18,9 0,-35 0,9 0,-9 0,8 9,-8-9,0 0,0 0,0 0,-1 0,10 0,0 0,17 0,9 0,-9 0,-8 0,-10 0,1 0,-9 0,0 0,-9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57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19905 6650,'9'0,"0"0,0 0,9 0,-10 0,1 0,0 0,0 0,0 0,8 0,1 0,-9 0,0 0,8 0,-8 0,0 0,9 0,8 9,0-9,-8 0,26 0,-26 0,26 9,-9-9,9 0,-8 0,-1 17,9-17,-26 0,8 0,-17 0,17 0,-17 0,0 0,0 0,0 0,8 0,-8 0,0 0,9 0,8 0,0 0,10-9,-1 9,-9 0,10 0,-10 0,1 0,-10 0,10 0,-1 0,-8 0,-9 0,17 0,-17 0,0 0,17 0,-8 0,-9 0,17 0,1 0,-10 0,10 0,-1 0,-8 0,26 0,-26 18,34-18,-7 0,-28 0,27 0,-8 0,8 0,-36 0,10 0,-9 0,9 9,-10-9,10 0,-9 9,17-9,-8 0,8 0,10 0,-10 0,1 0,8 0,-9 0,-8 0,26 17,-26-17,8 0,9 0,10 0,-10 0,-9 0,10 0,-10 0,-8 0,-1 0,1 0,8 0,-17 0,9 0,8 0,1 0,-10 0,10 0,8 0,-8 0,-10 0,27 0,-26 0,26 0,-9 0,-8 0,26 0,-18-9,27 9,-27-8,0 8,9 0,-17-18,-10 18,10 0,-18 0,8 0,1 0,-9 0,8 0,10 0,8 0,9 0,-26 0,26 0,-9 0,-8 0,-10 0,10 0,-18 0,0 0,17 0,-17 0,0 0,-1-9,19 9,8 0,-8 0,8 0,0 0,-8 0,-1 0,-17-9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03.6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20867 14887,'9'0,"-1"0,1 0,9 0,-9 0,0 0,-1 0,1 18,18-27,-27 9,17 0,10 0,-18 0,17 0,-8 0,-10 0,19 0,-18 0,0 0,17 0,-17 0,8 0,1 0,0 0,-9 0,-1 0,1 0,9 0,-9 0,0 0,-1 0,19 0,-18 0,8 0,-8 0,18 0,-1-9,-17 0,0 9,17 0,-8 0,8 0,-8 0,-1-17,1 17,-9 0,0 0,17 0,-17 0,0 0,17 0,-17 0,9 0,-9 0,17 0,0 0,-17 0,9 0,-9 0,0 0,8 0,1 0,-9 0,17 0,-8 0,8 0,1 0,-10 0,10 0,8 0,-8 0,-1 0,-8 0,8 0,-17 0,9 0,-1 9,-8-9,0 0,8 0,10 0,-18 0,0 0,-1 0,10 0,-9 0,0 0,-1 0,1 0,18 0,-18 0,8 0,10 0,-1 0,-8 0,-9 0,17 0,-17 0,0 0,-1 0,10 0,-9 0,0 0,0 0,-1 0,1 0,9 0,-9 0,0 0,-1 0,1 0,0 0,9 0,-10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06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22904 15822,'18'0,"8"0,-8 0,8 0,-8 0,0-9,-10 9,10 0,8 0,1 0,-9-17,8 17,1 0,8 0,-9 0,-17-9,9 9,-9 0,8 0,1 0,-9 0,-1 0,-8-9,9 9,9 0,0 0,-10-9,19 9,-18 0,8 0,10 0,-18 0,-1 0,10 0,-9 0,0 0,-1 0,10 0,26 0,-26 0,26 0,-9-17,-8 17,8 0,-9 0,-17 0,0 0,0 0,9 0,-1 0,-8 0,0 0,8 0,-8 0,0 0,0 0,17 0,-8 0,-9 0,8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13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21793 16298,'9'0,"-1"0,10 0,-9 0,0 0,0 0,-1 0,-8 0,9 0,9 0,0 0,8 0,-17 0,0 0,-1 0,1 0,9 0,-9 0,0 0,-1 0,1 0,0 0,9 0,-10 0,10 0,-9 9,9-9,-1 0,-8 0,17 0,-8 0,-9 0,17 0,10 0,-10 0,-17 0,17 0,-17 0,0 0,9 0,8 0,-17 0,17 0,-17 0,9 0,8 0,10 0,-10 0,1 0,-10 0,10 0,-19 0,10 0,0 0,-9 0,8 0,10 0,-19 0,19 0,-9 0,26 0,-27 0,-8 0,18 0,-10 0,1 0,-9 0,-1 0,10 0,0 0,-1 0,10 0,-10 0,10 0,-1 0,10 0,-10 0,9 0,-8 0,-18 0,8 0,10 0,-18 0,17 0,-17 0,0 0,8 18,27-18,-8 0,-10 9,9-9,-8 0,8 0,-8 0,8 0,-9 0,10 0,-19 0,1 0,8 0,-8 0,8 0,-17 0,27 0,-28 0,19 0,-18 0,0 0,-1 0,1 0,18 0,-19 8,10-8,9 0,-19 0,1 0,9 0,-9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18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14781 12832,'18'0,"-9"0,8 0,-8 0,18 0,-1 0,-17 0,0 0,0 0,0 0,17 0,-17 0,8 0,10 0,-1 0,-8 9,26-9,-26 0,26 0,-27 0,10 0,8 0,-8 0,-19 9,1-9,0 0,9 0,-1 0,-8 0,18 0,-1 0,-17 0,9 0,-10 0,1 0,18 0,-27-9,8 9,19 0,-9 0,26 0,-9 0,0 0,9 0,-8 0,-1 0,9 0,-18 0,10 0,-10 0,-17 0,0 9,0-9,-1 0,1 0,9 0,0 0,-10 0,1 0,9 0,-9 0,-1 0,1 0,0 0,0 0,9 0,-1 0,10 0,-19 0,1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8819 9852,'0'0,"11"0,-6 0,0 0,1 0,-1 0,0 0,6 0,-6 0,0 0,1 0,-1 0,0 0,6 0,-6 0,0 0,1 0,-1 0,0 0,6 0,-6 0,6 0,-6 0,6 0,-6 0,0 0,0 0,1 10,-1-10,6 0,-6 0,0 0,0 0,11 0,-5 6,5-6,0 0,-11 0,5 0,6 0,-5 0,5 0,-11 0,0 0,6 0,-6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16625 9860,'5'0,"0"0,1 0,-1 0,11 0,-11 0,0 0,1 0,-1 0,0 0,6 0,-1 0,-4 0,-6 0,5 0,5 0,1 0,-6 0,1 0,-1 0,5 0,-4 0,-1 0,0 0,1 0,-1 0,5 0,-4 0,-1 0,0 0,0 0,1 0,4 0,-4 0,-1 0,0 0,0 0,1 0,4 0,1 0,-6 0,0 0,6 0,-6 0,1 0,-1 0,0 0,0 0,6 0,-6 0,-5 5,6-5,-1 0,0 0,0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7DCC-08DA-4E94-9F51-C7E615316D53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03F2B-5287-4BCE-AEB5-3F7520120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6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progress.net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www.accessdata.fda.gov</a:t>
            </a:r>
            <a:r>
              <a:rPr lang="en-US" altLang="ko-KR" dirty="0"/>
              <a:t>/</a:t>
            </a:r>
            <a:r>
              <a:rPr lang="en-US" altLang="ko-KR" dirty="0" err="1"/>
              <a:t>drugsatfda_docs</a:t>
            </a:r>
            <a:r>
              <a:rPr lang="en-US" altLang="ko-KR" dirty="0"/>
              <a:t>/</a:t>
            </a:r>
            <a:r>
              <a:rPr lang="en-US" altLang="ko-KR" dirty="0" err="1"/>
              <a:t>nda</a:t>
            </a:r>
            <a:r>
              <a:rPr lang="en-US" altLang="ko-KR" dirty="0"/>
              <a:t>/2011/</a:t>
            </a:r>
            <a:r>
              <a:rPr lang="en-US" altLang="ko-KR" dirty="0" err="1"/>
              <a:t>202429s000TOC.cfm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Timeline highlighting key events since the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1960s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have directly affected the prevention and treatment of melanoma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information made available from the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American Society of Clinical Oncology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0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err="1"/>
              <a:t>www.thelancet.com</a:t>
            </a:r>
            <a:r>
              <a:rPr lang="en-US" altLang="ko-KR" dirty="0"/>
              <a:t>/journals/</a:t>
            </a:r>
            <a:r>
              <a:rPr lang="en-US" altLang="ko-KR" dirty="0" err="1"/>
              <a:t>lanonc</a:t>
            </a:r>
            <a:r>
              <a:rPr lang="en-US" altLang="ko-KR" dirty="0"/>
              <a:t>/article/PIIS1470-2045(13)70333-4/</a:t>
            </a:r>
            <a:r>
              <a:rPr lang="en-US" altLang="ko-KR" dirty="0" err="1"/>
              <a:t>fulltext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Figure 1</a:t>
            </a:r>
          </a:p>
          <a:p>
            <a:r>
              <a:rPr lang="en-US" altLang="ko-KR" dirty="0"/>
              <a:t>Present strategies to manage advanced stage melanomas include inhibition of the mutant form of BRAF kinase (a common mutation being BRAFV600E ; </a:t>
            </a:r>
            <a:r>
              <a:rPr lang="en-US" altLang="ko-KR" dirty="0" err="1"/>
              <a:t>vemurafenib</a:t>
            </a:r>
            <a:r>
              <a:rPr lang="en-US" altLang="ko-KR" dirty="0"/>
              <a:t> and GSK2118436) and T-cell activation (</a:t>
            </a:r>
            <a:r>
              <a:rPr lang="en-US" altLang="ko-KR" dirty="0" err="1"/>
              <a:t>ipilimumab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TCR=T-cell receptor. GF=growth factor. MHC=major histocompatibility complex. RTK=receptor tyrosine kinase. CTLA4=cytotoxic T lymphocyte antigen 4. TF=transcription factor.</a:t>
            </a:r>
          </a:p>
          <a:p>
            <a:endParaRPr lang="en-US" altLang="ko-KR" dirty="0"/>
          </a:p>
          <a:p>
            <a:r>
              <a:rPr lang="en-US" altLang="ko-KR" dirty="0"/>
              <a:t>View Large Image | View Hi-Res Image | Download PowerPoint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7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molecular.roche.com</a:t>
            </a:r>
            <a:r>
              <a:rPr lang="en-US" altLang="ko-KR" dirty="0"/>
              <a:t>/assays/</a:t>
            </a:r>
            <a:r>
              <a:rPr lang="en-US" altLang="ko-KR" dirty="0" err="1"/>
              <a:t>cobas</a:t>
            </a:r>
            <a:r>
              <a:rPr lang="en-US" altLang="ko-KR" dirty="0"/>
              <a:t>-4800-</a:t>
            </a:r>
            <a:r>
              <a:rPr lang="en-US" altLang="ko-KR" dirty="0" err="1"/>
              <a:t>braf</a:t>
            </a:r>
            <a:r>
              <a:rPr lang="en-US" altLang="ko-KR" dirty="0"/>
              <a:t>-</a:t>
            </a:r>
            <a:r>
              <a:rPr lang="en-US" altLang="ko-KR" dirty="0" err="1"/>
              <a:t>v600</a:t>
            </a:r>
            <a:r>
              <a:rPr lang="en-US" altLang="ko-KR" dirty="0"/>
              <a:t>-mutation-test/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companion diagnostic for </a:t>
            </a:r>
            <a:r>
              <a:rPr lang="en-US" altLang="ko-KR" dirty="0" err="1"/>
              <a:t>vemurafenib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4800 BRAF </a:t>
            </a:r>
            <a:r>
              <a:rPr lang="en-US" altLang="ko-KR" dirty="0" err="1"/>
              <a:t>V600</a:t>
            </a:r>
            <a:r>
              <a:rPr lang="en-US" altLang="ko-KR" dirty="0"/>
              <a:t> Mutation Test detects the BRAF V600E mutation in formalin-fixed, paraffin-embedded (FFPET) human melanoma tissue. It is designed to help select patients for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, an oral medicine designed to treat patients whose melanoma tumors harbor a mutated form of the BRAF gene.</a:t>
            </a:r>
          </a:p>
          <a:p>
            <a:endParaRPr lang="en-US" altLang="ko-KR" dirty="0"/>
          </a:p>
          <a:p>
            <a:r>
              <a:rPr lang="en-US" altLang="ko-KR" dirty="0"/>
              <a:t>Features and Benefits</a:t>
            </a:r>
          </a:p>
          <a:p>
            <a:endParaRPr lang="en-US" altLang="ko-KR" dirty="0"/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was used in pivotal clinical trials for </a:t>
            </a:r>
            <a:r>
              <a:rPr lang="en-US" altLang="ko-KR" dirty="0" err="1"/>
              <a:t>vemurafenib</a:t>
            </a:r>
            <a:r>
              <a:rPr lang="en-US" altLang="ko-KR" dirty="0"/>
              <a:t>, to select patients whose tumors harbor the V600E mutation in the BRAF gene.</a:t>
            </a:r>
          </a:p>
          <a:p>
            <a:r>
              <a:rPr lang="en-US" altLang="ko-KR" dirty="0"/>
              <a:t>In pre-clinical and clinical investigations, 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had 97.3% positive agreement in detecting the BRAF V600E (1799 T&gt;A) mutation, which represents &gt;~85% of all BRAF mutations reported in the COSMIC database.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is more sensitive in the detection of V600E mutations than Sanger sequencing.*</a:t>
            </a:r>
          </a:p>
          <a:p>
            <a:r>
              <a:rPr lang="en-US" altLang="ko-KR" dirty="0"/>
              <a:t>In formalin-fixed, paraffin-embedded tissue (FFPET), 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can detect V600E mutations at &gt;5% mutation level.*</a:t>
            </a:r>
          </a:p>
          <a:p>
            <a:r>
              <a:rPr lang="en-US" altLang="ko-KR" dirty="0"/>
              <a:t>The test may also detect other </a:t>
            </a:r>
            <a:r>
              <a:rPr lang="en-US" altLang="ko-KR" dirty="0" err="1"/>
              <a:t>V600</a:t>
            </a:r>
            <a:r>
              <a:rPr lang="en-US" altLang="ko-KR" dirty="0"/>
              <a:t> mutations such as V600D and V600K.*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has a low failure rate and is highly reproducible across operators, reagent lots and testing days.*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can be performed in &lt;8 hours from receipt of specimen.</a:t>
            </a:r>
          </a:p>
          <a:p>
            <a:r>
              <a:rPr lang="en-US" altLang="ko-KR" dirty="0"/>
              <a:t>Liquid, ready-to-use reagents are provided in the test kit to increase laboratory efficiency.</a:t>
            </a:r>
          </a:p>
          <a:p>
            <a:r>
              <a:rPr lang="en-US" altLang="ko-KR" dirty="0"/>
              <a:t>The test kits have &gt;12 months shelf life from date of manufacture and upon opening each reagent maintains open-vial stability for up to 90 days.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38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2" descr="http://www.ibric.org/upload/geditor/201801/0.60761700_15172893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1656184" cy="124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98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0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0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0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8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7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8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0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5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1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199"/>
            <a:ext cx="8229600" cy="509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17BBF-8692-4174-9A31-C27C7D3727EE}" type="datetimeFigureOut">
              <a:rPr lang="ko-KR" altLang="en-US" smtClean="0"/>
              <a:t>2018. 3. 2.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4D533-44A5-4ED6-A943-10D33B3CC8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5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gs.com/nda/vemurafenib_11051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rugs.com/newdrugs/fda-approves-zelboraf-companion-diagnostic-test-late-stage-skin-cancer-2814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2.emf"/><Relationship Id="rId3" Type="http://schemas.openxmlformats.org/officeDocument/2006/relationships/image" Target="../media/image25.png"/><Relationship Id="rId7" Type="http://schemas.openxmlformats.org/officeDocument/2006/relationships/image" Target="../media/image39.emf"/><Relationship Id="rId12" Type="http://schemas.openxmlformats.org/officeDocument/2006/relationships/customXml" Target="../ink/ink1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0.emf"/><Relationship Id="rId1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data.fda.gov/drugsatfda_docs/nda/2011/202429Orig1s000Approv.pdf" TargetMode="External"/><Relationship Id="rId2" Type="http://schemas.openxmlformats.org/officeDocument/2006/relationships/hyperlink" Target="https://www.accessdata.fda.gov/drugsatfda_docs/nda/2011/202429Orig1s000Med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ccessdata.fda.gov/drugsatfda_docs/nda/2011/202429Orig1s000PharmR.pdf" TargetMode="External"/><Relationship Id="rId4" Type="http://schemas.openxmlformats.org/officeDocument/2006/relationships/hyperlink" Target="https://www.accessdata.fda.gov/drugsatfda_docs/nda/2011/202429Orig1s000ClinPharmR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6.emf"/><Relationship Id="rId12" Type="http://schemas.openxmlformats.org/officeDocument/2006/relationships/customXml" Target="../ink/ink5.xml"/><Relationship Id="rId1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emf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NDA workshop</a:t>
            </a:r>
            <a:br>
              <a:rPr lang="en-US" altLang="ko-KR" dirty="0"/>
            </a:br>
            <a:r>
              <a:rPr lang="en-US" altLang="ko-KR" b="1" dirty="0" err="1"/>
              <a:t>Vemurafenib</a:t>
            </a:r>
            <a:r>
              <a:rPr lang="en-US" altLang="ko-KR" b="1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Zelboraf</a:t>
            </a:r>
            <a:r>
              <a:rPr lang="en-US" altLang="ko-KR" dirty="0"/>
              <a:t>, Roche)</a:t>
            </a:r>
            <a:br>
              <a:rPr lang="en-US" altLang="ko-KR" dirty="0"/>
            </a:br>
            <a:endParaRPr lang="ko-KR" altLang="en-US" sz="2200" i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Sungpil Han</a:t>
            </a:r>
          </a:p>
          <a:p>
            <a:r>
              <a:rPr lang="en-US" altLang="ko-KR" dirty="0"/>
              <a:t>Dept. of Clinical Pharmacology &amp; Therapeutics</a:t>
            </a:r>
          </a:p>
          <a:p>
            <a:r>
              <a:rPr lang="en-US" altLang="ko-KR" dirty="0" err="1"/>
              <a:t>Asan</a:t>
            </a:r>
            <a:r>
              <a:rPr lang="en-US" altLang="ko-KR" dirty="0"/>
              <a:t> Medical Center </a:t>
            </a:r>
          </a:p>
          <a:p>
            <a:r>
              <a:rPr lang="en-US" altLang="ko-KR" dirty="0"/>
              <a:t>2018-03-02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57632" y="3501008"/>
            <a:ext cx="7114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dirty="0"/>
              <a:t>IND: 2006-09-01| </a:t>
            </a:r>
            <a:r>
              <a:rPr lang="en-US" altLang="ko-KR" i="1" dirty="0">
                <a:hlinkClick r:id="rId3"/>
              </a:rPr>
              <a:t>NDA Submission</a:t>
            </a:r>
            <a:r>
              <a:rPr lang="en-US" altLang="ko-KR" i="1" dirty="0"/>
              <a:t>: 2011-04-28 | </a:t>
            </a:r>
            <a:r>
              <a:rPr lang="en-US" altLang="ko-KR" i="1" dirty="0">
                <a:hlinkClick r:id="rId4"/>
              </a:rPr>
              <a:t>NDA Approval</a:t>
            </a:r>
            <a:r>
              <a:rPr lang="en-US" altLang="ko-KR" i="1" dirty="0"/>
              <a:t>:  2011-08-17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0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Introduction – Development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Works well in vitro and in lab animals</a:t>
            </a:r>
          </a:p>
          <a:p>
            <a:r>
              <a:rPr lang="en-US" altLang="ko-KR" dirty="0"/>
              <a:t>Clinical trails begun 2008</a:t>
            </a:r>
          </a:p>
          <a:p>
            <a:pPr lvl="1"/>
            <a:r>
              <a:rPr lang="en-US" altLang="ko-KR" dirty="0"/>
              <a:t>Enrolled </a:t>
            </a:r>
            <a:r>
              <a:rPr lang="en-US" altLang="ko-KR" b="1" dirty="0"/>
              <a:t>only patients with BRAF</a:t>
            </a:r>
            <a:r>
              <a:rPr lang="en-US" altLang="ko-KR" b="1" baseline="-25000" dirty="0"/>
              <a:t>V600E</a:t>
            </a:r>
          </a:p>
          <a:p>
            <a:pPr lvl="2"/>
            <a:r>
              <a:rPr lang="en-US" altLang="ko-KR" dirty="0"/>
              <a:t>Phase I: 16 patients with stage IV cancers</a:t>
            </a:r>
          </a:p>
          <a:p>
            <a:pPr lvl="3"/>
            <a:r>
              <a:rPr lang="en-US" altLang="ko-KR" dirty="0"/>
              <a:t>Median survival increased 9 </a:t>
            </a:r>
            <a:r>
              <a:rPr lang="en-US" altLang="ko-KR" dirty="0">
                <a:latin typeface="Garamond"/>
              </a:rPr>
              <a:t>→ </a:t>
            </a:r>
            <a:r>
              <a:rPr lang="en-US" altLang="ko-KR" dirty="0"/>
              <a:t>15 months</a:t>
            </a:r>
          </a:p>
          <a:p>
            <a:pPr lvl="2"/>
            <a:r>
              <a:rPr lang="en-US" altLang="ko-KR" dirty="0"/>
              <a:t>Phase II: 132 patients with stage IV cancers</a:t>
            </a:r>
          </a:p>
          <a:p>
            <a:pPr lvl="3"/>
            <a:r>
              <a:rPr lang="en-US" altLang="ko-KR" b="1" dirty="0"/>
              <a:t>53% of patients responded</a:t>
            </a:r>
            <a:r>
              <a:rPr lang="en-US" altLang="ko-KR" dirty="0"/>
              <a:t>. Similar increase in survival</a:t>
            </a:r>
          </a:p>
          <a:p>
            <a:pPr lvl="2"/>
            <a:r>
              <a:rPr lang="en-US" altLang="ko-KR" dirty="0"/>
              <a:t>Phase III: 675 patients with stage III or IV cancers</a:t>
            </a:r>
          </a:p>
          <a:p>
            <a:pPr lvl="3"/>
            <a:r>
              <a:rPr lang="en-US" altLang="ko-KR" dirty="0"/>
              <a:t>compared </a:t>
            </a:r>
            <a:r>
              <a:rPr lang="en-US" altLang="ko-KR" dirty="0" err="1"/>
              <a:t>vemurafenib</a:t>
            </a:r>
            <a:r>
              <a:rPr lang="en-US" altLang="ko-KR" dirty="0"/>
              <a:t> to </a:t>
            </a:r>
            <a:r>
              <a:rPr lang="en-US" altLang="ko-KR" dirty="0" err="1"/>
              <a:t>dacarbazine</a:t>
            </a:r>
            <a:endParaRPr lang="en-US" altLang="ko-KR" dirty="0"/>
          </a:p>
          <a:p>
            <a:pPr lvl="3"/>
            <a:r>
              <a:rPr lang="en-US" altLang="ko-KR" dirty="0"/>
              <a:t>Stopped early.  </a:t>
            </a:r>
            <a:r>
              <a:rPr lang="en-US" altLang="ko-KR" dirty="0" err="1"/>
              <a:t>Dacarbazine</a:t>
            </a:r>
            <a:r>
              <a:rPr lang="en-US" altLang="ko-KR" dirty="0"/>
              <a:t> patients moved to </a:t>
            </a:r>
            <a:r>
              <a:rPr lang="en-US" altLang="ko-KR" dirty="0" err="1"/>
              <a:t>vemurafenib</a:t>
            </a:r>
            <a:endParaRPr lang="en-US" altLang="ko-KR" dirty="0"/>
          </a:p>
          <a:p>
            <a:r>
              <a:rPr lang="en-US" altLang="ko-KR" dirty="0"/>
              <a:t>FDA approval August 2011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713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- Melanoma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Relapse rates </a:t>
            </a:r>
            <a:endParaRPr lang="en-US" altLang="ko-KR" dirty="0"/>
          </a:p>
          <a:p>
            <a:pPr lvl="1"/>
            <a:r>
              <a:rPr lang="en-US" altLang="ko-KR" dirty="0"/>
              <a:t>relatively high for late-stage disease</a:t>
            </a:r>
          </a:p>
          <a:p>
            <a:pPr lvl="2"/>
            <a:r>
              <a:rPr lang="en-US" altLang="ko-KR" dirty="0"/>
              <a:t>89% for stage IIIC</a:t>
            </a:r>
          </a:p>
          <a:p>
            <a:pPr lvl="2"/>
            <a:r>
              <a:rPr lang="en-US" altLang="ko-KR" dirty="0"/>
              <a:t>68% for stage IIIB</a:t>
            </a:r>
          </a:p>
          <a:p>
            <a:pPr lvl="2"/>
            <a:r>
              <a:rPr lang="en-US" altLang="ko-KR" dirty="0"/>
              <a:t>37% for stage IIIA</a:t>
            </a:r>
          </a:p>
          <a:p>
            <a:pPr lvl="1"/>
            <a:r>
              <a:rPr lang="en-US" altLang="ko-KR" dirty="0"/>
              <a:t>Stage IV has median survival of </a:t>
            </a:r>
            <a:r>
              <a:rPr lang="en-US" altLang="ko-KR" b="1" dirty="0">
                <a:solidFill>
                  <a:srgbClr val="FF0000"/>
                </a:solidFill>
              </a:rPr>
              <a:t>9 months </a:t>
            </a:r>
            <a:r>
              <a:rPr lang="en-US" altLang="ko-KR" dirty="0"/>
              <a:t>from diagnosis</a:t>
            </a:r>
          </a:p>
        </p:txBody>
      </p:sp>
      <p:pic>
        <p:nvPicPr>
          <p:cNvPr id="30722" name="Picture 2" descr="melanoma metastasis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09120"/>
            <a:ext cx="3732286" cy="220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64088" y="5733256"/>
            <a:ext cx="36004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98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Mechanism of 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://www.thelancet.com/cms/attachment/2021742744/2041575982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62769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65241" y="6488668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Bombeli</a:t>
            </a:r>
            <a:r>
              <a:rPr lang="en-US" altLang="ko-KR" dirty="0"/>
              <a:t>, Lancet, 2014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6012160" y="1526583"/>
            <a:ext cx="245281" cy="75028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2267744" y="4869160"/>
            <a:ext cx="390807" cy="6314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79908" y="3088037"/>
            <a:ext cx="736170" cy="395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9735" y="1596325"/>
            <a:ext cx="949272" cy="191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3968" y="2142641"/>
            <a:ext cx="1279924" cy="1612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8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1556" y="274638"/>
            <a:ext cx="3855244" cy="114300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page of summary review (16 pages)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4726552" cy="68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3233738" y="692696"/>
            <a:ext cx="5730750" cy="5472608"/>
            <a:chOff x="3233738" y="692696"/>
            <a:chExt cx="5730750" cy="5472608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735" y="1628800"/>
              <a:ext cx="4176753" cy="4536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4286250" y="4119563"/>
              <a:ext cx="719138" cy="723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586287" y="4233863"/>
              <a:ext cx="490538" cy="538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3233738" y="4633913"/>
              <a:ext cx="1828800" cy="309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186237" y="3995738"/>
              <a:ext cx="900113" cy="4762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3873053" y="4383882"/>
              <a:ext cx="1199010" cy="1833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752378" y="692696"/>
              <a:ext cx="1272060" cy="34554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 flipH="1">
            <a:off x="3347864" y="2276872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2528714" y="3167460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3076402" y="1614885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3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page of medical review (97 pages)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2688" y="65160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Clinical Review, NDA 2020429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5496" y="0"/>
            <a:ext cx="6229518" cy="6381328"/>
            <a:chOff x="2483768" y="44624"/>
            <a:chExt cx="6229518" cy="638132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44624"/>
              <a:ext cx="4621628" cy="638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5364088" y="1628800"/>
              <a:ext cx="3349198" cy="4608512"/>
              <a:chOff x="5364088" y="1628800"/>
              <a:chExt cx="3349198" cy="4608512"/>
            </a:xfrm>
          </p:grpSpPr>
          <p:cxnSp>
            <p:nvCxnSpPr>
              <p:cNvPr id="6" name="직선 화살표 연결선 5"/>
              <p:cNvCxnSpPr/>
              <p:nvPr/>
            </p:nvCxnSpPr>
            <p:spPr>
              <a:xfrm flipH="1">
                <a:off x="5364088" y="1628800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/>
              <p:cNvCxnSpPr/>
              <p:nvPr/>
            </p:nvCxnSpPr>
            <p:spPr>
              <a:xfrm flipH="1">
                <a:off x="6084168" y="2492896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/>
              <p:cNvCxnSpPr/>
              <p:nvPr/>
            </p:nvCxnSpPr>
            <p:spPr>
              <a:xfrm flipH="1">
                <a:off x="5921776" y="479715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/>
              <p:nvPr/>
            </p:nvCxnSpPr>
            <p:spPr>
              <a:xfrm flipH="1">
                <a:off x="5688632" y="5661248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flipH="1">
                <a:off x="5688632" y="551723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601340" y="623731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084168" y="2132856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5868144" y="2564904"/>
                <a:ext cx="17828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Division of Drug Oncology Products/</a:t>
                </a:r>
              </a:p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Office of Oncology Drug Products</a:t>
                </a:r>
                <a:endParaRPr lang="ko-KR" altLang="en-US" sz="1000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156176" y="2174667"/>
                <a:ext cx="255711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Priority review: 6 months (Standard review: 10 months)</a:t>
                </a:r>
                <a:endParaRPr lang="ko-KR" altLang="en-US" sz="1000" i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07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Review: CMC </a:t>
            </a:r>
            <a:r>
              <a:rPr lang="en-US" altLang="ko-KR" sz="1800" dirty="0"/>
              <a:t>(39 pages)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Chemistry, manufacturing, 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52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Chemistry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268911"/>
            <a:ext cx="8642546" cy="431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10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5" y="1"/>
            <a:ext cx="7803318" cy="685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89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73712"/>
            <a:ext cx="7922468" cy="151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027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Review: Clinical Pharmacology </a:t>
            </a:r>
            <a:br>
              <a:rPr lang="en-US" altLang="ko-KR" dirty="0"/>
            </a:br>
            <a:r>
              <a:rPr lang="en-US" altLang="ko-KR" sz="2400" dirty="0"/>
              <a:t>(84 pages)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Chemistry, manufacturing, 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6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Review: CMC</a:t>
            </a:r>
          </a:p>
          <a:p>
            <a:r>
              <a:rPr lang="en-US" altLang="ko-KR" dirty="0"/>
              <a:t>Review: Clinical Pharmacology</a:t>
            </a:r>
          </a:p>
          <a:p>
            <a:r>
              <a:rPr lang="en-US" altLang="ko-KR" dirty="0"/>
              <a:t>Review: Medical Review</a:t>
            </a:r>
          </a:p>
          <a:p>
            <a:r>
              <a:rPr lang="en-US" altLang="ko-KR" dirty="0"/>
              <a:t>Companion Diagnostics</a:t>
            </a:r>
          </a:p>
          <a:p>
            <a:r>
              <a:rPr lang="en-US" altLang="ko-KR" dirty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92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5217139" cy="509970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Population PK</a:t>
            </a:r>
          </a:p>
          <a:p>
            <a:pPr lvl="1"/>
            <a:r>
              <a:rPr lang="en-US" altLang="ko-KR" dirty="0"/>
              <a:t>plasma concentration-time profile </a:t>
            </a:r>
          </a:p>
          <a:p>
            <a:pPr lvl="2"/>
            <a:r>
              <a:rPr lang="en-US" altLang="ko-KR" dirty="0"/>
              <a:t>one-compartment pharmacokinetic model </a:t>
            </a:r>
          </a:p>
          <a:p>
            <a:pPr lvl="2"/>
            <a:r>
              <a:rPr lang="en-US" altLang="ko-KR" dirty="0"/>
              <a:t>first-order absorption and first-order elimination. </a:t>
            </a:r>
          </a:p>
          <a:p>
            <a:pPr lvl="1"/>
            <a:r>
              <a:rPr lang="en-US" altLang="ko-KR" dirty="0"/>
              <a:t>PK at steady state</a:t>
            </a:r>
          </a:p>
          <a:p>
            <a:pPr lvl="2"/>
            <a:r>
              <a:rPr lang="en-US" altLang="ko-KR" dirty="0"/>
              <a:t>linear between 240 and 960 mg</a:t>
            </a:r>
          </a:p>
          <a:p>
            <a:r>
              <a:rPr lang="en-US" altLang="ko-KR" dirty="0"/>
              <a:t>Oral administration of 960 mg twice daily (for 15 days)</a:t>
            </a:r>
          </a:p>
          <a:p>
            <a:pPr lvl="1"/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baseline="-25000" dirty="0"/>
              <a:t>:</a:t>
            </a:r>
            <a:r>
              <a:rPr lang="en-US" altLang="ko-KR" dirty="0"/>
              <a:t> : ~ 3 hours</a:t>
            </a:r>
          </a:p>
          <a:p>
            <a:pPr lvl="1"/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baseline="-25000" dirty="0"/>
              <a:t> </a:t>
            </a:r>
            <a:r>
              <a:rPr lang="en-US" altLang="ko-KR" dirty="0"/>
              <a:t>:62 </a:t>
            </a:r>
            <a:r>
              <a:rPr lang="en-US" altLang="ko-KR" dirty="0" err="1"/>
              <a:t>μg</a:t>
            </a:r>
            <a:r>
              <a:rPr lang="en-US" altLang="ko-KR" dirty="0"/>
              <a:t>/mL ± 17</a:t>
            </a:r>
          </a:p>
          <a:p>
            <a:pPr lvl="1"/>
            <a:r>
              <a:rPr lang="en-US" altLang="ko-KR" dirty="0"/>
              <a:t>AUC0–12 : 601 ± 170 </a:t>
            </a:r>
            <a:r>
              <a:rPr lang="en-US" altLang="ko-KR" dirty="0" err="1"/>
              <a:t>μg</a:t>
            </a:r>
            <a:r>
              <a:rPr lang="en-US" altLang="ko-KR" dirty="0"/>
              <a:t>*h/</a:t>
            </a:r>
            <a:r>
              <a:rPr lang="en-US" altLang="ko-KR" dirty="0" err="1"/>
              <a:t>mL.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FES: not been conducted</a:t>
            </a:r>
          </a:p>
          <a:p>
            <a:pPr lvl="2"/>
            <a:r>
              <a:rPr lang="en-US" altLang="ko-KR" dirty="0" err="1"/>
              <a:t>vemurafenib</a:t>
            </a:r>
            <a:r>
              <a:rPr lang="en-US" altLang="ko-KR" dirty="0"/>
              <a:t> was administered without regard to food in the clinical trial.</a:t>
            </a:r>
          </a:p>
          <a:p>
            <a:pPr lvl="2"/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r="45408" b="7944"/>
          <a:stretch/>
        </p:blipFill>
        <p:spPr bwMode="auto">
          <a:xfrm>
            <a:off x="5674339" y="1484784"/>
            <a:ext cx="34696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73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60648"/>
            <a:ext cx="7490418" cy="628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535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Protein binding</a:t>
            </a:r>
          </a:p>
          <a:p>
            <a:pPr lvl="1"/>
            <a:r>
              <a:rPr lang="en-US" altLang="ko-KR" dirty="0"/>
              <a:t>highly bound (&gt;99%) to human albumin and alpha-1 acid glycoprotein, and </a:t>
            </a:r>
          </a:p>
          <a:p>
            <a:r>
              <a:rPr lang="en-US" altLang="ko-KR" dirty="0"/>
              <a:t>Volume of distribution 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ss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estimated to be 106 L. </a:t>
            </a:r>
          </a:p>
          <a:p>
            <a:r>
              <a:rPr lang="en-US" altLang="ko-KR" dirty="0"/>
              <a:t>Elimination</a:t>
            </a:r>
          </a:p>
          <a:p>
            <a:pPr lvl="1"/>
            <a:r>
              <a:rPr lang="en-US" altLang="ko-KR" dirty="0"/>
              <a:t>Excretion</a:t>
            </a:r>
          </a:p>
          <a:p>
            <a:pPr lvl="2"/>
            <a:r>
              <a:rPr lang="en-US" altLang="ko-KR" dirty="0"/>
              <a:t>mainly excreted in feces (94%)</a:t>
            </a:r>
          </a:p>
          <a:p>
            <a:pPr lvl="1"/>
            <a:r>
              <a:rPr lang="en-US" altLang="ko-KR" dirty="0"/>
              <a:t>Plasma clearance</a:t>
            </a:r>
          </a:p>
          <a:p>
            <a:pPr lvl="2"/>
            <a:r>
              <a:rPr lang="en-US" altLang="ko-KR" dirty="0"/>
              <a:t>31 L/day</a:t>
            </a:r>
          </a:p>
          <a:p>
            <a:pPr lvl="1"/>
            <a:r>
              <a:rPr lang="en-US" altLang="ko-KR" dirty="0"/>
              <a:t>Median elimination half-life </a:t>
            </a:r>
          </a:p>
          <a:p>
            <a:pPr lvl="2"/>
            <a:r>
              <a:rPr lang="en-US" altLang="ko-KR" dirty="0"/>
              <a:t>57 hours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3" b="16565"/>
          <a:stretch/>
        </p:blipFill>
        <p:spPr bwMode="auto">
          <a:xfrm>
            <a:off x="5087809" y="3861048"/>
            <a:ext cx="402069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85981" y="3491716"/>
            <a:ext cx="151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baseline="30000" dirty="0"/>
              <a:t>14</a:t>
            </a:r>
            <a:r>
              <a:rPr lang="en-US" altLang="ko-KR" i="1" dirty="0"/>
              <a:t> C-</a:t>
            </a:r>
            <a:r>
              <a:rPr lang="en-US" altLang="ko-KR" i="1" dirty="0" err="1"/>
              <a:t>vemurafenib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38570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238"/>
            <a:ext cx="6914356" cy="670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5949280"/>
            <a:ext cx="6780609" cy="38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Hepatic impairment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 clearance was </a:t>
            </a:r>
            <a:r>
              <a:rPr lang="en-US" altLang="ko-KR" b="1" dirty="0"/>
              <a:t>similar</a:t>
            </a:r>
            <a:r>
              <a:rPr lang="en-US" altLang="ko-KR" dirty="0"/>
              <a:t> in patients with normal, mild, and moderate hepatic impairment</a:t>
            </a:r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“Therefore, dose adjustments are not needed for mild and moderate hepatic impairment.”</a:t>
            </a:r>
          </a:p>
          <a:p>
            <a:pPr lvl="1"/>
            <a:r>
              <a:rPr lang="en-US" altLang="ko-KR" dirty="0"/>
              <a:t>effect of severe hepatic impairment on </a:t>
            </a:r>
            <a:r>
              <a:rPr lang="en-US" altLang="ko-KR" dirty="0" err="1"/>
              <a:t>vemurafenib</a:t>
            </a:r>
            <a:r>
              <a:rPr lang="en-US" altLang="ko-KR" dirty="0"/>
              <a:t> exposure was unknown. </a:t>
            </a:r>
          </a:p>
          <a:p>
            <a:r>
              <a:rPr lang="en-US" altLang="ko-KR" dirty="0"/>
              <a:t>Drug Interaction</a:t>
            </a:r>
          </a:p>
          <a:p>
            <a:pPr lvl="1"/>
            <a:r>
              <a:rPr lang="en-US" altLang="ko-KR" dirty="0"/>
              <a:t>In vitro</a:t>
            </a:r>
          </a:p>
          <a:p>
            <a:pPr lvl="2"/>
            <a:r>
              <a:rPr lang="en-US" altLang="ko-KR" dirty="0"/>
              <a:t>substrate of </a:t>
            </a:r>
            <a:r>
              <a:rPr lang="en-US" altLang="ko-KR" b="1" dirty="0"/>
              <a:t>CYP3A4</a:t>
            </a:r>
            <a:r>
              <a:rPr lang="en-US" altLang="ko-KR" dirty="0"/>
              <a:t> and </a:t>
            </a:r>
          </a:p>
          <a:p>
            <a:pPr lvl="2"/>
            <a:r>
              <a:rPr lang="en-US" altLang="ko-KR" dirty="0"/>
              <a:t>both a substrate and inhibitor of P-glycoprotein.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50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dirty="0"/>
              <a:t>Effects on CYP enzyme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41665"/>
            <a:ext cx="8229600" cy="509970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51520" y="1035347"/>
            <a:ext cx="9217024" cy="5922045"/>
            <a:chOff x="467544" y="518138"/>
            <a:chExt cx="9217024" cy="592204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18138"/>
              <a:ext cx="8426062" cy="5922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49224" y="1915986"/>
              <a:ext cx="4544568" cy="356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5544" y="4694602"/>
              <a:ext cx="4544568" cy="356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4360" y="1109050"/>
              <a:ext cx="4727448" cy="777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7784" y="3853354"/>
              <a:ext cx="4727448" cy="777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12568" y="4303750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r>
                <a:rPr lang="en-US" altLang="ko-KR" dirty="0"/>
                <a:t>In vivo</a:t>
              </a:r>
            </a:p>
            <a:p>
              <a:pPr lvl="2"/>
              <a:r>
                <a:rPr lang="en-US" altLang="ko-KR" b="1" dirty="0">
                  <a:solidFill>
                    <a:srgbClr val="FF0000"/>
                  </a:solidFill>
                </a:rPr>
                <a:t>inducer of human CYP3A4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2"/>
              <a:r>
                <a:rPr lang="en-US" altLang="ko-KR" b="1" dirty="0">
                  <a:solidFill>
                    <a:schemeClr val="accent1"/>
                  </a:solidFill>
                </a:rPr>
                <a:t>moderate inhibitor of CYP1A2 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pPr lvl="2"/>
              <a:r>
                <a:rPr lang="en-US" altLang="ko-KR" b="1" dirty="0">
                  <a:solidFill>
                    <a:schemeClr val="accent1"/>
                  </a:solidFill>
                </a:rPr>
                <a:t>a weak inhibitor of CYP2D6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64088" y="1756554"/>
            <a:ext cx="3816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/>
              <a:t>“cocktail approach” was used in </a:t>
            </a:r>
            <a:r>
              <a:rPr lang="en-US" altLang="ko-KR" sz="1400" b="1" i="1" dirty="0"/>
              <a:t>trial NP22676 </a:t>
            </a:r>
            <a:r>
              <a:rPr lang="en-US" altLang="ko-KR" sz="1400" i="1" dirty="0"/>
              <a:t>to investigate the </a:t>
            </a:r>
            <a:r>
              <a:rPr lang="en-US" altLang="ko-KR" sz="1400" b="1" i="1" dirty="0"/>
              <a:t>potential drug-drug interactions</a:t>
            </a:r>
          </a:p>
          <a:p>
            <a:r>
              <a:rPr lang="en-US" altLang="ko-KR" sz="1400" i="1" dirty="0"/>
              <a:t>of </a:t>
            </a:r>
            <a:r>
              <a:rPr lang="en-US" altLang="ko-KR" sz="1400" i="1" dirty="0" err="1"/>
              <a:t>vemurafenib</a:t>
            </a:r>
            <a:r>
              <a:rPr lang="en-US" altLang="ko-KR" sz="1400" i="1" dirty="0"/>
              <a:t> with multiple CYP enzymes in patients with metastatic melanoma. The applicant used a combination of probe drugs known as the “Cooperstown 5+1 cocktail” in trial NP22676. </a:t>
            </a:r>
            <a:endParaRPr lang="ko-KR" altLang="en-US" sz="1400" i="1" dirty="0"/>
          </a:p>
        </p:txBody>
      </p:sp>
      <p:sp>
        <p:nvSpPr>
          <p:cNvPr id="13" name="직사각형 12"/>
          <p:cNvSpPr/>
          <p:nvPr/>
        </p:nvSpPr>
        <p:spPr>
          <a:xfrm>
            <a:off x="5400600" y="328498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/>
              <a:t> Clinical Pharmacology and Therapeutics. 2000 </a:t>
            </a:r>
            <a:r>
              <a:rPr lang="en-US" altLang="ko-KR" sz="1200" i="1" dirty="0" err="1"/>
              <a:t>Oct;68</a:t>
            </a:r>
            <a:r>
              <a:rPr lang="en-US" altLang="ko-KR" sz="1200" i="1" dirty="0"/>
              <a:t>(4):375-83.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99124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5122912" cy="509970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significant exposure–response relationship 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progression-free survival (PFS)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 exposure 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min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conclusive relationship between exposure and </a:t>
            </a:r>
            <a:r>
              <a:rPr lang="en-US" altLang="ko-KR" b="1" dirty="0">
                <a:solidFill>
                  <a:schemeClr val="accent1"/>
                </a:solidFill>
              </a:rPr>
              <a:t>OS</a:t>
            </a:r>
            <a:r>
              <a:rPr lang="en-US" altLang="ko-KR" b="1" dirty="0"/>
              <a:t> </a:t>
            </a:r>
            <a:r>
              <a:rPr lang="en-US" altLang="ko-KR" dirty="0"/>
              <a:t>could not be demonstrated. </a:t>
            </a:r>
          </a:p>
          <a:p>
            <a:r>
              <a:rPr lang="en-US" altLang="ko-KR" dirty="0"/>
              <a:t>Significant exposure–response relationship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risk of </a:t>
            </a:r>
            <a:r>
              <a:rPr lang="en-US" altLang="ko-KR" b="1" dirty="0" err="1">
                <a:solidFill>
                  <a:srgbClr val="FF0000"/>
                </a:solidFill>
              </a:rPr>
              <a:t>cuSCC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development and </a:t>
            </a:r>
            <a:r>
              <a:rPr lang="en-US" altLang="ko-KR" i="1" dirty="0" err="1"/>
              <a:t>vemurafenib</a:t>
            </a:r>
            <a:r>
              <a:rPr lang="en-US" altLang="ko-KR" i="1" dirty="0"/>
              <a:t> exposure (</a:t>
            </a:r>
            <a:r>
              <a:rPr lang="en-US" altLang="ko-KR" i="1" dirty="0" err="1"/>
              <a:t>C</a:t>
            </a:r>
            <a:r>
              <a:rPr lang="en-US" altLang="ko-KR" i="1" baseline="-25000" dirty="0" err="1"/>
              <a:t>min</a:t>
            </a:r>
            <a:r>
              <a:rPr lang="en-US" altLang="ko-KR" i="1" dirty="0"/>
              <a:t>)</a:t>
            </a:r>
            <a:endParaRPr lang="en-US" altLang="ko-KR" dirty="0"/>
          </a:p>
          <a:p>
            <a:r>
              <a:rPr lang="en-US" altLang="ko-KR" dirty="0"/>
              <a:t>exposure–</a:t>
            </a:r>
            <a:r>
              <a:rPr lang="en-US" altLang="ko-KR" dirty="0" err="1"/>
              <a:t>QTc</a:t>
            </a:r>
            <a:r>
              <a:rPr lang="en-US" altLang="ko-KR" dirty="0"/>
              <a:t> response analysis </a:t>
            </a:r>
          </a:p>
          <a:p>
            <a:pPr lvl="1"/>
            <a:r>
              <a:rPr lang="en-US" altLang="ko-KR" dirty="0"/>
              <a:t>data from the phase II trial showed that following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 960 mg twice daily</a:t>
            </a:r>
          </a:p>
          <a:p>
            <a:pPr lvl="1"/>
            <a:r>
              <a:rPr lang="en-US" altLang="ko-KR" b="1" dirty="0" err="1">
                <a:solidFill>
                  <a:srgbClr val="FF0000"/>
                </a:solidFill>
              </a:rPr>
              <a:t>QTc</a:t>
            </a:r>
            <a:r>
              <a:rPr lang="en-US" altLang="ko-KR" b="1" dirty="0">
                <a:solidFill>
                  <a:srgbClr val="FF0000"/>
                </a:solidFill>
              </a:rPr>
              <a:t> interval was prolonged </a:t>
            </a:r>
            <a:r>
              <a:rPr lang="en-US" altLang="ko-KR" dirty="0"/>
              <a:t>in a concentration-dependent manner </a:t>
            </a:r>
          </a:p>
          <a:p>
            <a:pPr lvl="2"/>
            <a:r>
              <a:rPr lang="en-US" altLang="ko-KR" b="1" dirty="0"/>
              <a:t>no large changes (i.e., &gt;20 </a:t>
            </a:r>
            <a:r>
              <a:rPr lang="en-US" altLang="ko-KR" b="1" dirty="0" err="1"/>
              <a:t>ms</a:t>
            </a:r>
            <a:r>
              <a:rPr lang="en-US" altLang="ko-KR" b="1" dirty="0"/>
              <a:t>) </a:t>
            </a:r>
            <a:r>
              <a:rPr lang="en-US" altLang="ko-KR" dirty="0"/>
              <a:t>in the mean </a:t>
            </a:r>
            <a:r>
              <a:rPr lang="en-US" altLang="ko-KR" dirty="0" err="1"/>
              <a:t>QTc</a:t>
            </a:r>
            <a:r>
              <a:rPr lang="en-US" altLang="ko-KR" dirty="0"/>
              <a:t> interval 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36" y="1556792"/>
            <a:ext cx="3159076" cy="229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18" y="4283474"/>
            <a:ext cx="3701802" cy="209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27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70530"/>
            <a:ext cx="8354516" cy="551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2800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90" y="188640"/>
            <a:ext cx="6591808" cy="6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6261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Review: </a:t>
            </a:r>
            <a:br>
              <a:rPr lang="en-US" altLang="ko-KR" dirty="0"/>
            </a:br>
            <a:r>
              <a:rPr lang="en-US" altLang="ko-KR" dirty="0"/>
              <a:t>Medical Review, Clinical Trials </a:t>
            </a:r>
            <a:br>
              <a:rPr lang="en-US" altLang="ko-KR" dirty="0"/>
            </a:br>
            <a:r>
              <a:rPr lang="en-US" altLang="ko-KR" sz="2200" dirty="0"/>
              <a:t>(105 pages)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679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- Melanoma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Melanoma </a:t>
            </a:r>
          </a:p>
          <a:p>
            <a:pPr lvl="1"/>
            <a:r>
              <a:rPr lang="en-US" altLang="ko-KR" dirty="0"/>
              <a:t>5</a:t>
            </a:r>
            <a:r>
              <a:rPr lang="en-US" altLang="ko-KR" baseline="30000" dirty="0"/>
              <a:t>th</a:t>
            </a:r>
            <a:r>
              <a:rPr lang="en-US" altLang="ko-KR" dirty="0"/>
              <a:t> leading cancer type in men </a:t>
            </a:r>
          </a:p>
          <a:p>
            <a:pPr lvl="1"/>
            <a:r>
              <a:rPr lang="en-US" altLang="ko-KR" dirty="0"/>
              <a:t>7</a:t>
            </a:r>
            <a:r>
              <a:rPr lang="en-US" altLang="ko-KR" baseline="30000" dirty="0"/>
              <a:t>th</a:t>
            </a:r>
            <a:r>
              <a:rPr lang="en-US" altLang="ko-KR" dirty="0"/>
              <a:t> leading cancer type in women</a:t>
            </a:r>
          </a:p>
          <a:p>
            <a:pPr lvl="1"/>
            <a:r>
              <a:rPr lang="en-US" altLang="ko-KR" dirty="0"/>
              <a:t>estimated total of </a:t>
            </a:r>
            <a:r>
              <a:rPr lang="en-US" altLang="ko-KR" b="1" dirty="0"/>
              <a:t>76,100 new cases</a:t>
            </a:r>
          </a:p>
          <a:p>
            <a:pPr lvl="1"/>
            <a:r>
              <a:rPr lang="en-US" altLang="ko-KR" b="1" dirty="0"/>
              <a:t>9,700 deaths </a:t>
            </a:r>
            <a:r>
              <a:rPr lang="en-US" altLang="ko-KR" dirty="0"/>
              <a:t>due to melanoma in 2014</a:t>
            </a:r>
          </a:p>
          <a:p>
            <a:r>
              <a:rPr lang="en-US" altLang="ko-KR" dirty="0"/>
              <a:t>Prognosis of metastatic melanoma </a:t>
            </a:r>
          </a:p>
          <a:p>
            <a:pPr lvl="1"/>
            <a:r>
              <a:rPr lang="en-US" altLang="ko-KR" dirty="0"/>
              <a:t>Median survival of approximately 6 months</a:t>
            </a:r>
          </a:p>
        </p:txBody>
      </p:sp>
      <p:pic>
        <p:nvPicPr>
          <p:cNvPr id="21506" name="Picture 2" descr="melanom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30" y="1196752"/>
            <a:ext cx="303783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76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 (2006-09)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IND named PLX4032</a:t>
            </a:r>
          </a:p>
          <a:p>
            <a:pPr lvl="1"/>
            <a:r>
              <a:rPr lang="en-US" altLang="ko-KR" dirty="0"/>
              <a:t>claimed as a selective inhibitor of BRAF kinase V600E mutant and intended to be investigated in patients with tumors containing the </a:t>
            </a:r>
            <a:r>
              <a:rPr lang="en-US" altLang="ko-KR" b="1" dirty="0"/>
              <a:t>point mutation</a:t>
            </a:r>
            <a:r>
              <a:rPr lang="en-US" altLang="ko-KR" dirty="0"/>
              <a:t>, including melanoma</a:t>
            </a:r>
          </a:p>
          <a:p>
            <a:pPr lvl="1"/>
            <a:r>
              <a:rPr lang="en-US" altLang="ko-KR" dirty="0"/>
              <a:t>The Phase 1 protocol was evaluated and </a:t>
            </a:r>
            <a:r>
              <a:rPr lang="en-US" altLang="ko-KR" b="1" dirty="0"/>
              <a:t>found to be safe to proceed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209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I Study (2007-2009)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Original formulation: </a:t>
            </a:r>
            <a:r>
              <a:rPr lang="en-US" altLang="ko-KR" b="1" dirty="0"/>
              <a:t>poor bioavailability </a:t>
            </a:r>
            <a:endParaRPr lang="en-US" altLang="ko-KR" dirty="0"/>
          </a:p>
          <a:p>
            <a:r>
              <a:rPr lang="en-US" altLang="ko-KR" dirty="0"/>
              <a:t>Use of </a:t>
            </a:r>
            <a:r>
              <a:rPr lang="en-US" altLang="ko-KR" b="1" dirty="0"/>
              <a:t>new formulations </a:t>
            </a:r>
            <a:r>
              <a:rPr lang="en-US" altLang="ko-KR" dirty="0"/>
              <a:t>of PLX4032 </a:t>
            </a:r>
          </a:p>
          <a:p>
            <a:pPr lvl="1"/>
            <a:r>
              <a:rPr lang="en-US" altLang="ko-KR" dirty="0"/>
              <a:t>Form of a </a:t>
            </a:r>
            <a:r>
              <a:rPr lang="en-US" altLang="ko-KR" b="1" dirty="0" err="1"/>
              <a:t>microprecipitated</a:t>
            </a:r>
            <a:r>
              <a:rPr lang="en-US" altLang="ko-KR" b="1" dirty="0"/>
              <a:t> bulk powder (MBP) </a:t>
            </a:r>
            <a:r>
              <a:rPr lang="en-US" altLang="ko-KR" dirty="0"/>
              <a:t>drug polymer-matrix</a:t>
            </a:r>
          </a:p>
          <a:p>
            <a:pPr lvl="2"/>
            <a:r>
              <a:rPr lang="en-US" altLang="ko-KR" dirty="0"/>
              <a:t>to </a:t>
            </a:r>
            <a:r>
              <a:rPr lang="en-US" altLang="ko-KR" b="1" dirty="0"/>
              <a:t>improve the bioavailability of PLX4032</a:t>
            </a:r>
            <a:endParaRPr lang="en-US" altLang="ko-KR" dirty="0"/>
          </a:p>
          <a:p>
            <a:r>
              <a:rPr lang="en-US" altLang="ko-KR" dirty="0"/>
              <a:t>Phase 1 study: N</a:t>
            </a:r>
            <a:r>
              <a:rPr lang="en-US" altLang="ko-KR" b="1" dirty="0"/>
              <a:t>ew formulation </a:t>
            </a:r>
            <a:r>
              <a:rPr lang="en-US" altLang="ko-KR" dirty="0"/>
              <a:t>could be started at </a:t>
            </a:r>
            <a:r>
              <a:rPr lang="en-US" altLang="ko-KR" b="1" dirty="0"/>
              <a:t>160 mg BID </a:t>
            </a:r>
            <a:endParaRPr lang="en-US" altLang="ko-KR" dirty="0"/>
          </a:p>
          <a:p>
            <a:pPr lvl="1"/>
            <a:r>
              <a:rPr lang="en-US" altLang="ko-KR" dirty="0"/>
              <a:t>The FDA evaluation of the safety data determined.</a:t>
            </a:r>
          </a:p>
          <a:p>
            <a:pPr lvl="2"/>
            <a:r>
              <a:rPr lang="en-US" altLang="ko-KR" dirty="0"/>
              <a:t>equivalent to the original formulation at </a:t>
            </a:r>
            <a:r>
              <a:rPr lang="en-US" altLang="ko-KR" b="1" dirty="0"/>
              <a:t>800 mg BID </a:t>
            </a:r>
            <a:r>
              <a:rPr lang="en-US" altLang="ko-KR" dirty="0"/>
              <a:t>in terms of </a:t>
            </a:r>
            <a:r>
              <a:rPr lang="en-US" altLang="ko-KR" b="1" dirty="0"/>
              <a:t>serum levels </a:t>
            </a:r>
            <a:r>
              <a:rPr lang="en-US" altLang="ko-KR" dirty="0"/>
              <a:t>of the product.</a:t>
            </a:r>
          </a:p>
          <a:p>
            <a:pPr lvl="1"/>
            <a:r>
              <a:rPr lang="en-US" altLang="ko-KR" dirty="0"/>
              <a:t>determined </a:t>
            </a:r>
            <a:r>
              <a:rPr lang="en-US" altLang="ko-KR" b="1" dirty="0"/>
              <a:t>MTD - 960 mg BID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verified further in an expansion cohort of patients with metastatic melanoma positive for the BRAFV600E mutation.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8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End-of Phase 1 Meeting (2009-05)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Agency proposal to develop PLX4032</a:t>
            </a:r>
          </a:p>
          <a:p>
            <a:pPr lvl="1"/>
            <a:r>
              <a:rPr lang="en-US" altLang="ko-KR" dirty="0"/>
              <a:t>based on the </a:t>
            </a:r>
            <a:r>
              <a:rPr lang="en-US" altLang="ko-KR" b="1" dirty="0"/>
              <a:t>encouraging tumor response results from 16 patients </a:t>
            </a:r>
          </a:p>
          <a:p>
            <a:r>
              <a:rPr lang="en-US" altLang="ko-KR" dirty="0"/>
              <a:t>The Agency recommendation</a:t>
            </a:r>
          </a:p>
          <a:p>
            <a:pPr lvl="1"/>
            <a:r>
              <a:rPr lang="en-US" altLang="ko-KR" dirty="0"/>
              <a:t>randomized Phase 3 trial with overall survival as the primary endpoint</a:t>
            </a:r>
          </a:p>
          <a:p>
            <a:pPr lvl="2"/>
            <a:r>
              <a:rPr lang="en-US" altLang="ko-KR" dirty="0"/>
              <a:t>no evidence showed that PFS is not an adequate surrogate endpoint in metastatic melanoma.</a:t>
            </a:r>
          </a:p>
          <a:p>
            <a:pPr lvl="1"/>
            <a:r>
              <a:rPr lang="en-US" altLang="ko-KR" dirty="0"/>
              <a:t>Initiate a comprehensive long term plan to monitor the safety of the product, including possible incidences of non-cutaneous squamous cell carcinomas.</a:t>
            </a:r>
          </a:p>
          <a:p>
            <a:pPr lvl="1"/>
            <a:r>
              <a:rPr lang="en-US" altLang="ko-KR" dirty="0"/>
              <a:t>development of a companion diagnostic to detect the BRAF V600E mutation during clinical trials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2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Fast Track Designation (2010-06)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request for the Fast Track designation </a:t>
            </a:r>
          </a:p>
          <a:p>
            <a:pPr lvl="1"/>
            <a:r>
              <a:rPr lang="en-US" altLang="ko-KR" dirty="0"/>
              <a:t>Granted </a:t>
            </a:r>
          </a:p>
          <a:p>
            <a:pPr lvl="1"/>
            <a:r>
              <a:rPr lang="en-US" altLang="ko-KR" dirty="0"/>
              <a:t>on the basis that the product was being investigated to improve overall survival in patients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55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Expanded Access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Communication</a:t>
            </a:r>
          </a:p>
          <a:p>
            <a:pPr lvl="1"/>
            <a:r>
              <a:rPr lang="en-US" altLang="ko-KR" dirty="0"/>
              <a:t>for sponsors and the FDA to communicate and respond rapidly to important new information. </a:t>
            </a:r>
          </a:p>
          <a:p>
            <a:r>
              <a:rPr lang="en-US" altLang="ko-KR" dirty="0"/>
              <a:t>Phase I trial : publication of the unprecedented results / preliminary confirmation</a:t>
            </a:r>
          </a:p>
          <a:p>
            <a:r>
              <a:rPr lang="en-US" altLang="ko-KR" dirty="0"/>
              <a:t>Phase II trial : activity of </a:t>
            </a:r>
            <a:r>
              <a:rPr lang="en-US" altLang="ko-KR" dirty="0" err="1"/>
              <a:t>vemurafenib</a:t>
            </a:r>
            <a:r>
              <a:rPr lang="en-US" altLang="ko-KR" dirty="0"/>
              <a:t> confirmed</a:t>
            </a:r>
          </a:p>
          <a:p>
            <a:r>
              <a:rPr lang="en-US" altLang="ko-KR" dirty="0"/>
              <a:t>Phase III : BRIM-3</a:t>
            </a:r>
          </a:p>
          <a:p>
            <a:pPr lvl="1"/>
            <a:r>
              <a:rPr lang="en-US" altLang="ko-KR" dirty="0"/>
              <a:t>The FDA and the sponsor worked together quickly to amend the rapidly accruing BRIM-3 trial and to open an </a:t>
            </a:r>
            <a:r>
              <a:rPr lang="en-US" altLang="ko-KR" b="1" dirty="0"/>
              <a:t>expanded access program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sz="1000" b="1" dirty="0"/>
          </a:p>
          <a:p>
            <a:pPr marL="0" indent="0">
              <a:buNone/>
            </a:pPr>
            <a:r>
              <a:rPr lang="ko-KR" altLang="en-US" sz="1000" b="1" dirty="0"/>
              <a:t>동정적사용승인계획</a:t>
            </a:r>
            <a:r>
              <a:rPr lang="en-US" altLang="ko-KR" sz="1000" dirty="0"/>
              <a:t>(</a:t>
            </a:r>
            <a:r>
              <a:rPr lang="ko-KR" altLang="en-US" sz="1000" dirty="0"/>
              <a:t>同情的使用承認計劃</a:t>
            </a:r>
            <a:r>
              <a:rPr lang="en-US" altLang="ko-KR" sz="1000" dirty="0"/>
              <a:t>, </a:t>
            </a:r>
            <a:r>
              <a:rPr lang="en-US" sz="1000" dirty="0"/>
              <a:t>EAP - Expanded Access Program)</a:t>
            </a:r>
            <a:r>
              <a:rPr lang="ko-KR" altLang="en-US" sz="1000" dirty="0"/>
              <a:t>은 불치병에 걸렸거나 암 말기인 환자가 적절한 치료제가 없어 치료를 포기할 상황에 이를 경우 의료당국이 시판승인 전의 신약을 무상으로 공급해 치료기회를 주는 제도를 말한다</a:t>
            </a:r>
            <a:r>
              <a:rPr lang="en-US" altLang="ko-KR" sz="1000" dirty="0"/>
              <a:t>. </a:t>
            </a:r>
            <a:r>
              <a:rPr lang="ko-KR" altLang="en-US" sz="1000" b="1" dirty="0"/>
              <a:t>동정적사용프로그램</a:t>
            </a:r>
            <a:r>
              <a:rPr lang="ko-KR" altLang="en-US" sz="1000" dirty="0"/>
              <a:t>이라고도 한다</a:t>
            </a:r>
            <a:r>
              <a:rPr lang="en-US" altLang="ko-KR" sz="1000" dirty="0"/>
              <a:t>. (compassionate use)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86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BRIM3</a:t>
            </a:r>
            <a:br>
              <a:rPr lang="en-US" altLang="ko-KR" sz="3100" dirty="0"/>
            </a:br>
            <a:r>
              <a:rPr lang="en-US" altLang="ko-KR" sz="3100" dirty="0"/>
              <a:t>(</a:t>
            </a:r>
            <a:r>
              <a:rPr lang="en-US" altLang="ko-KR" sz="3100" dirty="0" err="1"/>
              <a:t>Vemurafenib</a:t>
            </a:r>
            <a:r>
              <a:rPr lang="en-US" altLang="ko-KR" sz="3100" dirty="0"/>
              <a:t> Front-Line Trial – Phase III Study Design)</a:t>
            </a:r>
            <a:endParaRPr lang="ko-KR" altLang="en-US" sz="3100" dirty="0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4800600" y="2786667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92513" y="3359754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latin typeface="+mj-lt"/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latin typeface="+mj-lt"/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627784" y="6115199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latin typeface="+mj-lt"/>
              </a:rPr>
              <a:t>Co-primary endpoints were OS and PFS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4800600" y="4234467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21" name="Rounded Rectangle 22"/>
          <p:cNvSpPr/>
          <p:nvPr/>
        </p:nvSpPr>
        <p:spPr bwMode="gray">
          <a:xfrm>
            <a:off x="5638800" y="1872267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Vemurafenib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</a:t>
            </a:r>
            <a:r>
              <a:rPr lang="en-GB" sz="2400" b="1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337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) </a:t>
            </a:r>
          </a:p>
        </p:txBody>
      </p:sp>
      <p:sp>
        <p:nvSpPr>
          <p:cNvPr id="22" name="Rounded Rectangle 23"/>
          <p:cNvSpPr/>
          <p:nvPr/>
        </p:nvSpPr>
        <p:spPr bwMode="gray">
          <a:xfrm>
            <a:off x="5638800" y="4234467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Dacarbazine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</a:t>
            </a:r>
            <a:r>
              <a:rPr lang="en-GB" sz="2400" b="1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338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) </a:t>
            </a:r>
          </a:p>
        </p:txBody>
      </p:sp>
      <p:sp>
        <p:nvSpPr>
          <p:cNvPr id="23" name="Rounded Rectangle 24"/>
          <p:cNvSpPr/>
          <p:nvPr/>
        </p:nvSpPr>
        <p:spPr bwMode="gray">
          <a:xfrm>
            <a:off x="228600" y="1872267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  <a:latin typeface="+mj-lt"/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4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673954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588354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3276600" y="3624867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076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Efficacy – BRIM3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4834880" cy="36632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1" dirty="0"/>
              <a:t>Overall Survival</a:t>
            </a:r>
          </a:p>
          <a:p>
            <a:pPr lvl="1"/>
            <a:r>
              <a:rPr lang="en-US" altLang="ko-KR" b="1" dirty="0"/>
              <a:t>Interim analysis of OS</a:t>
            </a:r>
            <a:endParaRPr lang="en-US" altLang="ko-KR" dirty="0"/>
          </a:p>
          <a:p>
            <a:pPr lvl="2"/>
            <a:r>
              <a:rPr lang="en-US" altLang="ko-KR" dirty="0"/>
              <a:t>HR: </a:t>
            </a:r>
            <a:r>
              <a:rPr lang="en-US" altLang="ko-KR" b="1" dirty="0"/>
              <a:t>0.37 </a:t>
            </a:r>
            <a:r>
              <a:rPr lang="en-US" altLang="ko-KR" dirty="0"/>
              <a:t>(95% CI, 0.26–0.55; </a:t>
            </a:r>
            <a:r>
              <a:rPr lang="en-US" altLang="ko-KR" i="1" dirty="0"/>
              <a:t>P</a:t>
            </a:r>
            <a:r>
              <a:rPr lang="en-US" altLang="ko-KR" dirty="0"/>
              <a:t> &lt; 0.001) </a:t>
            </a:r>
          </a:p>
          <a:p>
            <a:pPr lvl="1"/>
            <a:r>
              <a:rPr lang="en-US" altLang="ko-KR" b="1" dirty="0"/>
              <a:t>Updated OS analysis before approval</a:t>
            </a:r>
          </a:p>
          <a:p>
            <a:pPr lvl="2"/>
            <a:r>
              <a:rPr lang="en-US" altLang="ko-KR" dirty="0"/>
              <a:t>HR: </a:t>
            </a:r>
            <a:r>
              <a:rPr lang="en-US" altLang="ko-KR" b="1" dirty="0"/>
              <a:t>0.44 </a:t>
            </a:r>
            <a:r>
              <a:rPr lang="en-US" altLang="ko-KR" dirty="0"/>
              <a:t>(95% CI, 0.33–0.59; </a:t>
            </a:r>
            <a:r>
              <a:rPr lang="en-US" altLang="ko-KR" i="1" dirty="0"/>
              <a:t>P</a:t>
            </a:r>
            <a:r>
              <a:rPr lang="en-US" altLang="ko-KR" dirty="0"/>
              <a:t> &lt; 0.0001). </a:t>
            </a:r>
          </a:p>
          <a:p>
            <a:pPr lvl="1"/>
            <a:r>
              <a:rPr lang="en-US" altLang="ko-KR" dirty="0"/>
              <a:t>median OS </a:t>
            </a:r>
          </a:p>
          <a:p>
            <a:pPr lvl="2"/>
            <a:r>
              <a:rPr lang="en-US" altLang="ko-KR" dirty="0"/>
              <a:t>not been reached (NR) in the </a:t>
            </a:r>
            <a:r>
              <a:rPr lang="en-US" altLang="ko-KR" dirty="0" err="1"/>
              <a:t>vemurafenib</a:t>
            </a:r>
            <a:r>
              <a:rPr lang="en-US" altLang="ko-KR" dirty="0"/>
              <a:t> arm (95% CI, 9.6–NR)</a:t>
            </a:r>
          </a:p>
          <a:p>
            <a:pPr lvl="2"/>
            <a:r>
              <a:rPr lang="en-US" altLang="ko-KR" dirty="0"/>
              <a:t>7.9 months in the </a:t>
            </a:r>
            <a:r>
              <a:rPr lang="en-US" altLang="ko-KR" dirty="0" err="1"/>
              <a:t>dacarbazine</a:t>
            </a:r>
            <a:r>
              <a:rPr lang="en-US" altLang="ko-KR" dirty="0"/>
              <a:t> arm (95% CI, 7.3–9.6)</a:t>
            </a:r>
          </a:p>
        </p:txBody>
      </p:sp>
      <p:pic>
        <p:nvPicPr>
          <p:cNvPr id="14338" name="Picture 2" descr="http://clincancerres.aacrjournals.org/content/clincanres/20/19/4994/F1.large.jpg?width=800&amp;height=600&amp;carouse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4" y="718327"/>
            <a:ext cx="3600000" cy="28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102" y="5081972"/>
            <a:ext cx="5489002" cy="2379476"/>
            <a:chOff x="0" y="1446700"/>
            <a:chExt cx="9145588" cy="396460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6700"/>
              <a:ext cx="9145588" cy="39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/>
                <p14:cNvContentPartPr/>
                <p14:nvPr/>
              </p14:nvContentPartPr>
              <p14:xfrm>
                <a:off x="3174840" y="3546360"/>
                <a:ext cx="213120" cy="100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8425" y="3441409"/>
                  <a:ext cx="266550" cy="21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/>
                <p14:cNvContentPartPr/>
                <p14:nvPr/>
              </p14:nvContentPartPr>
              <p14:xfrm>
                <a:off x="5985000" y="3549600"/>
                <a:ext cx="216000" cy="360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8600" y="3444000"/>
                  <a:ext cx="268800" cy="2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/>
                <p14:cNvContentPartPr/>
                <p14:nvPr/>
              </p14:nvContentPartPr>
              <p14:xfrm>
                <a:off x="3191040" y="3114720"/>
                <a:ext cx="1019520" cy="1944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4652" y="3011040"/>
                  <a:ext cx="1072295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/>
                <p14:cNvContentPartPr/>
                <p14:nvPr/>
              </p14:nvContentPartPr>
              <p14:xfrm>
                <a:off x="3193920" y="4152960"/>
                <a:ext cx="222840" cy="972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7492" y="4046040"/>
                  <a:ext cx="275697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/>
                <p14:cNvContentPartPr/>
                <p14:nvPr/>
              </p14:nvContentPartPr>
              <p14:xfrm>
                <a:off x="5997600" y="4156200"/>
                <a:ext cx="187560" cy="972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71234" y="4055569"/>
                  <a:ext cx="240293" cy="21098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340" name="Picture 4" descr="http://clincancerres.aacrjournals.org/content/clincanres/20/19/4994/F2.large.jpg?width=800&amp;height=600&amp;carousel=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4" y="3785430"/>
            <a:ext cx="3600000" cy="29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03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Efficacy - BRIM3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26928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Confirmed, investigator-assessed best ORR rate 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</a:t>
            </a:r>
            <a:r>
              <a:rPr lang="en-US" altLang="ko-KR" b="1" dirty="0"/>
              <a:t>48.4% </a:t>
            </a:r>
            <a:r>
              <a:rPr lang="en-US" altLang="ko-KR" dirty="0"/>
              <a:t>(95% CI, 41.6%–55.2%) </a:t>
            </a:r>
            <a:r>
              <a:rPr lang="en-US" altLang="ko-KR" dirty="0" err="1"/>
              <a:t>Dacarbazine</a:t>
            </a:r>
            <a:r>
              <a:rPr lang="en-US" altLang="ko-KR" dirty="0"/>
              <a:t>: </a:t>
            </a:r>
            <a:r>
              <a:rPr lang="en-US" altLang="ko-KR" b="1" dirty="0"/>
              <a:t>5.5% </a:t>
            </a:r>
            <a:r>
              <a:rPr lang="en-US" altLang="ko-KR" dirty="0"/>
              <a:t>(95% CI, 2.8%–9.3%) </a:t>
            </a:r>
          </a:p>
          <a:p>
            <a:r>
              <a:rPr lang="en-US" altLang="ko-KR" dirty="0"/>
              <a:t>Responses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2 complete responses (0.9%) </a:t>
            </a:r>
          </a:p>
          <a:p>
            <a:pPr lvl="2"/>
            <a:r>
              <a:rPr lang="en-US" altLang="ko-KR" dirty="0"/>
              <a:t>104 partial responses (47.4%) </a:t>
            </a:r>
          </a:p>
          <a:p>
            <a:pPr lvl="1"/>
            <a:r>
              <a:rPr lang="en-US" altLang="ko-KR" dirty="0" err="1"/>
              <a:t>Dacarbazine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12 partial responses (5.5%)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5818" y="4284116"/>
            <a:ext cx="4425950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4680967" y="4282529"/>
            <a:ext cx="442753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2008" y="6239053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>
                <a:ea typeface="ＭＳ Ｐゴシック" charset="0"/>
                <a:cs typeface="Arial"/>
              </a:rPr>
              <a:t>Chapman PB et al, Improved Survival with </a:t>
            </a:r>
            <a:r>
              <a:rPr lang="en-US" altLang="ko-KR" i="1" dirty="0" err="1">
                <a:ea typeface="ＭＳ Ｐゴシック" charset="0"/>
                <a:cs typeface="Arial"/>
              </a:rPr>
              <a:t>Vemurafenib</a:t>
            </a:r>
            <a:r>
              <a:rPr lang="en-US" altLang="ko-KR" i="1" dirty="0">
                <a:ea typeface="ＭＳ Ｐゴシック" charset="0"/>
                <a:cs typeface="Arial"/>
              </a:rPr>
              <a:t> in Melanoma with BRAF V600E Mutation, NEJM, 2011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514635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4F5F-FB88-D94B-BFA3-FBA6B3ED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Safety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98A3-EA39-DB45-BF12-509C49239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most common adverse reactions (≥30%) </a:t>
            </a:r>
          </a:p>
          <a:p>
            <a:pPr lvl="1"/>
            <a:r>
              <a:rPr lang="en-US" altLang="ko-KR" dirty="0"/>
              <a:t>arthralgia, rash, alopecia, fatigue, photosensitivity reaction, and nausea. </a:t>
            </a:r>
          </a:p>
          <a:p>
            <a:r>
              <a:rPr lang="en-US" altLang="ko-KR" dirty="0"/>
              <a:t>Cutaneous squamous cell carcinomas or </a:t>
            </a:r>
            <a:r>
              <a:rPr lang="en-US" altLang="ko-KR" dirty="0" err="1"/>
              <a:t>keratoacanthomas</a:t>
            </a:r>
            <a:endParaRPr lang="en-US" altLang="ko-KR" dirty="0"/>
          </a:p>
          <a:p>
            <a:pPr lvl="1"/>
            <a:r>
              <a:rPr lang="en-US" altLang="ko-KR" dirty="0"/>
              <a:t>approximately 24% of patients</a:t>
            </a:r>
          </a:p>
          <a:p>
            <a:r>
              <a:rPr lang="en-US" altLang="ko-KR" dirty="0"/>
              <a:t>Other adverse reactions</a:t>
            </a:r>
          </a:p>
          <a:p>
            <a:pPr lvl="1"/>
            <a:r>
              <a:rPr lang="en-US" altLang="ko-KR" dirty="0"/>
              <a:t>hypersensitivity, Stevens-Johnson syndrome, toxic epidermal necrolysis, uveitis, QT prolongation, and liver enzyme laboratory abnormalities.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4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211"/>
            <a:ext cx="6080510" cy="671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57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459480"/>
            <a:ext cx="8229600" cy="3240422"/>
          </a:xfrm>
        </p:spPr>
        <p:txBody>
          <a:bodyPr>
            <a:normAutofit fontScale="62500" lnSpcReduction="20000"/>
          </a:bodyPr>
          <a:lstStyle/>
          <a:p>
            <a:endParaRPr lang="en-US" altLang="ko-KR" dirty="0"/>
          </a:p>
          <a:p>
            <a:r>
              <a:rPr lang="en-US" altLang="ko-KR" dirty="0"/>
              <a:t>3 drugs were approved by the FDA for the treatment of advanced melanoma. </a:t>
            </a:r>
          </a:p>
          <a:p>
            <a:r>
              <a:rPr lang="en-US" altLang="ko-KR" dirty="0" err="1"/>
              <a:t>Dacarbazine</a:t>
            </a:r>
            <a:r>
              <a:rPr lang="en-US" altLang="ko-KR" dirty="0"/>
              <a:t> was approved over 30 years ago</a:t>
            </a:r>
          </a:p>
          <a:p>
            <a:pPr lvl="1"/>
            <a:r>
              <a:rPr lang="en-US" altLang="ko-KR" b="1" dirty="0"/>
              <a:t>no survival benefit </a:t>
            </a:r>
            <a:r>
              <a:rPr lang="en-US" altLang="ko-KR" dirty="0"/>
              <a:t>has been demonstrated. </a:t>
            </a:r>
          </a:p>
          <a:p>
            <a:pPr lvl="1"/>
            <a:r>
              <a:rPr lang="en-US" altLang="ko-KR" dirty="0"/>
              <a:t>response rates with single-agent </a:t>
            </a:r>
            <a:r>
              <a:rPr lang="en-US" altLang="ko-KR" dirty="0" err="1"/>
              <a:t>dacarbazine</a:t>
            </a:r>
            <a:r>
              <a:rPr lang="en-US" altLang="ko-KR" dirty="0"/>
              <a:t>: </a:t>
            </a:r>
            <a:r>
              <a:rPr lang="en-US" altLang="ko-KR" b="1" dirty="0"/>
              <a:t>7% to 32%</a:t>
            </a:r>
          </a:p>
          <a:p>
            <a:pPr lvl="1"/>
            <a:r>
              <a:rPr lang="en-US" altLang="ko-KR" dirty="0"/>
              <a:t>OS: </a:t>
            </a:r>
            <a:r>
              <a:rPr lang="en-US" altLang="ko-KR" b="1" dirty="0"/>
              <a:t>5.6 to 11 months</a:t>
            </a:r>
          </a:p>
          <a:p>
            <a:r>
              <a:rPr lang="en-US" altLang="ko-KR" dirty="0" err="1"/>
              <a:t>Aldesleukin</a:t>
            </a:r>
            <a:r>
              <a:rPr lang="en-US" altLang="ko-KR" dirty="0"/>
              <a:t> (IL-2) approval in 1998 </a:t>
            </a:r>
          </a:p>
          <a:p>
            <a:pPr lvl="1"/>
            <a:r>
              <a:rPr lang="en-US" altLang="ko-KR" dirty="0"/>
              <a:t>A meta-analysis of </a:t>
            </a:r>
            <a:r>
              <a:rPr lang="en-US" altLang="ko-KR" b="1" dirty="0" err="1"/>
              <a:t>chemoimmunotherapy</a:t>
            </a:r>
            <a:r>
              <a:rPr lang="en-US" altLang="ko-KR" b="1" dirty="0"/>
              <a:t> versus chemotherapy </a:t>
            </a:r>
            <a:r>
              <a:rPr lang="en-US" altLang="ko-KR" dirty="0"/>
              <a:t>found </a:t>
            </a:r>
            <a:r>
              <a:rPr lang="en-US" altLang="ko-KR" b="1" dirty="0"/>
              <a:t>increased response rates and toxicity </a:t>
            </a:r>
            <a:r>
              <a:rPr lang="en-US" altLang="ko-KR" dirty="0"/>
              <a:t>with </a:t>
            </a:r>
            <a:r>
              <a:rPr lang="en-US" altLang="ko-KR" dirty="0" err="1"/>
              <a:t>chemoimmunotherapy</a:t>
            </a:r>
            <a:endParaRPr lang="en-US" altLang="ko-KR" dirty="0"/>
          </a:p>
          <a:p>
            <a:pPr lvl="2"/>
            <a:r>
              <a:rPr lang="en-US" altLang="ko-KR" b="1" dirty="0"/>
              <a:t>no improvement in survival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121406"/>
            <a:ext cx="8676456" cy="266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58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Companion Diagnostic for </a:t>
            </a:r>
            <a:r>
              <a:rPr lang="en-US" altLang="ko-KR" dirty="0" err="1"/>
              <a:t>Vemurafenib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7427168" cy="4853137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altLang="ko-KR" b="1" i="1" dirty="0"/>
              <a:t>In vitro</a:t>
            </a:r>
            <a:r>
              <a:rPr lang="en-US" altLang="ko-KR" b="1" dirty="0"/>
              <a:t> diagnostic: The </a:t>
            </a:r>
            <a:r>
              <a:rPr lang="en-US" altLang="ko-KR" b="1" dirty="0" err="1"/>
              <a:t>cobas</a:t>
            </a:r>
            <a:r>
              <a:rPr lang="en-US" altLang="ko-KR" b="1" dirty="0"/>
              <a:t> 4800 BRAF </a:t>
            </a:r>
            <a:r>
              <a:rPr lang="en-US" altLang="ko-KR" b="1" dirty="0" err="1"/>
              <a:t>V600</a:t>
            </a:r>
            <a:r>
              <a:rPr lang="en-US" altLang="ko-KR" b="1" dirty="0"/>
              <a:t> Mutation Test </a:t>
            </a:r>
          </a:p>
          <a:p>
            <a:pPr lvl="1" fontAlgn="base"/>
            <a:r>
              <a:rPr lang="en-US" altLang="ko-KR" b="1" dirty="0"/>
              <a:t>real-time PCR-based </a:t>
            </a:r>
            <a:r>
              <a:rPr lang="en-US" altLang="ko-KR" i="1" dirty="0"/>
              <a:t>in vitro</a:t>
            </a:r>
            <a:r>
              <a:rPr lang="en-US" altLang="ko-KR" dirty="0"/>
              <a:t> diagnostic</a:t>
            </a:r>
          </a:p>
          <a:p>
            <a:pPr lvl="1" fontAlgn="base"/>
            <a:r>
              <a:rPr lang="en-US" altLang="ko-KR" dirty="0"/>
              <a:t>DNA from </a:t>
            </a:r>
            <a:r>
              <a:rPr lang="en-US" altLang="ko-KR" b="1" dirty="0"/>
              <a:t>formalin-fixed, paraffin-embedded human melanoma tissue</a:t>
            </a:r>
          </a:p>
          <a:p>
            <a:pPr lvl="1" fontAlgn="base"/>
            <a:r>
              <a:rPr lang="en-US" altLang="ko-KR" dirty="0"/>
              <a:t>Goal: selection of patients with </a:t>
            </a:r>
            <a:r>
              <a:rPr lang="en-US" altLang="ko-KR" i="1" dirty="0"/>
              <a:t>BRAF</a:t>
            </a:r>
            <a:r>
              <a:rPr lang="en-US" altLang="ko-KR" baseline="30000" dirty="0"/>
              <a:t>V600E</a:t>
            </a:r>
            <a:r>
              <a:rPr lang="en-US" altLang="ko-KR" dirty="0"/>
              <a:t>-mutated melanoma for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. </a:t>
            </a:r>
          </a:p>
          <a:p>
            <a:pPr fontAlgn="base"/>
            <a:r>
              <a:rPr lang="en-US" altLang="ko-KR" b="1" dirty="0" err="1"/>
              <a:t>postmarketing</a:t>
            </a:r>
            <a:r>
              <a:rPr lang="en-US" altLang="ko-KR" b="1" dirty="0"/>
              <a:t> commitment</a:t>
            </a:r>
            <a:endParaRPr lang="en-US" altLang="ko-KR" dirty="0"/>
          </a:p>
          <a:p>
            <a:pPr lvl="1" fontAlgn="base"/>
            <a:r>
              <a:rPr lang="en-US" altLang="ko-KR" dirty="0"/>
              <a:t>develop an Investigational Use Only Companion Diagnostic (IUO </a:t>
            </a:r>
            <a:r>
              <a:rPr lang="en-US" altLang="ko-KR" dirty="0" err="1"/>
              <a:t>CoDx</a:t>
            </a:r>
            <a:r>
              <a:rPr lang="en-US" altLang="ko-KR" dirty="0"/>
              <a:t>) that reliably detects the </a:t>
            </a:r>
            <a:r>
              <a:rPr lang="en-US" altLang="ko-KR" i="1" dirty="0"/>
              <a:t>BRAF</a:t>
            </a:r>
            <a:r>
              <a:rPr lang="en-US" altLang="ko-KR" baseline="30000" dirty="0"/>
              <a:t>V600K</a:t>
            </a:r>
            <a:r>
              <a:rPr lang="en-US" altLang="ko-KR" dirty="0"/>
              <a:t> mutation in tumors of patients with </a:t>
            </a:r>
            <a:r>
              <a:rPr lang="en-US" altLang="ko-KR" dirty="0" err="1"/>
              <a:t>unresectable</a:t>
            </a:r>
            <a:r>
              <a:rPr lang="en-US" altLang="ko-KR" dirty="0"/>
              <a:t> or metastatic melanoma</a:t>
            </a:r>
          </a:p>
          <a:p>
            <a:pPr lvl="1" fontAlgn="base"/>
            <a:r>
              <a:rPr lang="en-US" altLang="ko-KR" dirty="0"/>
              <a:t>conduct an open-label, single-arm trial in a population identified by this test with ORR and duration of response as the primary endpoints.</a:t>
            </a:r>
          </a:p>
          <a:p>
            <a:pPr lvl="1" fontAlgn="base"/>
            <a:endParaRPr lang="en-US" altLang="ko-KR" dirty="0"/>
          </a:p>
        </p:txBody>
      </p:sp>
      <p:pic>
        <p:nvPicPr>
          <p:cNvPr id="1026" name="Picture 2" descr="cobas 4800 BRAF V600 Mutation Test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/>
          <a:stretch/>
        </p:blipFill>
        <p:spPr bwMode="auto">
          <a:xfrm>
            <a:off x="7642684" y="1419058"/>
            <a:ext cx="2088232" cy="15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0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 approved agents</a:t>
            </a:r>
          </a:p>
          <a:p>
            <a:pPr lvl="1"/>
            <a:r>
              <a:rPr lang="en-US" altLang="ko-KR" dirty="0"/>
              <a:t>Until 2011</a:t>
            </a:r>
          </a:p>
          <a:p>
            <a:pPr lvl="1"/>
            <a:r>
              <a:rPr lang="en-US" altLang="ko-KR" dirty="0"/>
              <a:t>survival benefit in advanced malignant melanoma. </a:t>
            </a:r>
          </a:p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personalized therapy for melanoma in which patients are selected using an analytically and clinically validated test. </a:t>
            </a:r>
          </a:p>
          <a:p>
            <a:r>
              <a:rPr lang="en-US" altLang="ko-KR" dirty="0"/>
              <a:t>The new drug application was approved less than 4 months after submission.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300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3BE-FE76-8643-B767-F5B63D61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B1ADD-E149-8448-9F53-3B3CADB22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69D7B-0944-1B45-AF7B-711FF196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4750230" cy="443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E29BD-4B19-564A-AEE0-E0178394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620688"/>
            <a:ext cx="40499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References</a:t>
            </a:r>
          </a:p>
          <a:p>
            <a:pPr lvl="1"/>
            <a:r>
              <a:rPr lang="en-US" altLang="ko-KR" dirty="0"/>
              <a:t>FDA, CDER, 202429Orig1s000</a:t>
            </a:r>
          </a:p>
          <a:p>
            <a:pPr lvl="2"/>
            <a:r>
              <a:rPr lang="en-US" altLang="ko-KR" dirty="0"/>
              <a:t>Medical Reviews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www.accessdata.fda.gov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drugsatfda_docs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nda</a:t>
            </a:r>
            <a:r>
              <a:rPr lang="en-US" altLang="ko-KR" dirty="0">
                <a:hlinkClick r:id="rId2"/>
              </a:rPr>
              <a:t>/2011/</a:t>
            </a:r>
            <a:r>
              <a:rPr lang="en-US" altLang="ko-KR" dirty="0" err="1">
                <a:hlinkClick r:id="rId2"/>
              </a:rPr>
              <a:t>202429Orig1s000MedR.pdf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Approval Package </a:t>
            </a:r>
            <a:r>
              <a:rPr lang="en-US" altLang="ko-KR" dirty="0" err="1"/>
              <a:t>202429Orig1s000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www.accessdata.fda.gov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drugsatfda_docs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nda</a:t>
            </a:r>
            <a:r>
              <a:rPr lang="en-US" altLang="ko-KR" dirty="0">
                <a:hlinkClick r:id="rId3"/>
              </a:rPr>
              <a:t>/2011/</a:t>
            </a:r>
            <a:r>
              <a:rPr lang="en-US" altLang="ko-KR" dirty="0" err="1">
                <a:hlinkClick r:id="rId3"/>
              </a:rPr>
              <a:t>202429Orig1s000Approv.pdf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Clinical Pharmacology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>
                <a:hlinkClick r:id="rId4"/>
              </a:rPr>
              <a:t>www.accessdata.fda.gov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drugsatfda_docs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nda</a:t>
            </a:r>
            <a:r>
              <a:rPr lang="en-US" altLang="ko-KR" dirty="0">
                <a:hlinkClick r:id="rId4"/>
              </a:rPr>
              <a:t>/2011/</a:t>
            </a:r>
            <a:r>
              <a:rPr lang="en-US" altLang="ko-KR" dirty="0" err="1">
                <a:hlinkClick r:id="rId4"/>
              </a:rPr>
              <a:t>202429Orig1s000ClinPharmR.pdf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Pharmacology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err="1">
                <a:hlinkClick r:id="rId5"/>
              </a:rPr>
              <a:t>www.accessdata.fda.gov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drugsatfda_docs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nda</a:t>
            </a:r>
            <a:r>
              <a:rPr lang="en-US" altLang="ko-KR" dirty="0">
                <a:hlinkClick r:id="rId5"/>
              </a:rPr>
              <a:t>/2011/</a:t>
            </a:r>
            <a:r>
              <a:rPr lang="en-US" altLang="ko-KR" dirty="0" err="1">
                <a:hlinkClick r:id="rId5"/>
              </a:rPr>
              <a:t>202429Orig1s000PharmR.pdf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98287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Ipilimumab</a:t>
            </a:r>
          </a:p>
          <a:p>
            <a:pPr lvl="1"/>
            <a:r>
              <a:rPr lang="en-US" altLang="ko-KR" dirty="0"/>
              <a:t>monoclonal antibody targeting CTLA-4</a:t>
            </a:r>
          </a:p>
          <a:p>
            <a:pPr lvl="1"/>
            <a:r>
              <a:rPr lang="en-US" altLang="ko-KR" dirty="0"/>
              <a:t>approved in 2011 </a:t>
            </a:r>
          </a:p>
          <a:p>
            <a:pPr lvl="1"/>
            <a:r>
              <a:rPr lang="en-US" altLang="ko-KR" dirty="0"/>
              <a:t>Median OS </a:t>
            </a:r>
          </a:p>
          <a:p>
            <a:pPr lvl="2"/>
            <a:r>
              <a:rPr lang="en-US" altLang="ko-KR" b="1" dirty="0" err="1"/>
              <a:t>ipilimumab</a:t>
            </a:r>
            <a:r>
              <a:rPr lang="en-US" altLang="ko-KR" b="1" dirty="0"/>
              <a:t>–</a:t>
            </a:r>
            <a:r>
              <a:rPr lang="en-US" altLang="ko-KR" b="1" dirty="0" err="1"/>
              <a:t>dacarbazine</a:t>
            </a:r>
            <a:r>
              <a:rPr lang="en-US" altLang="ko-KR" b="1" dirty="0"/>
              <a:t> group : </a:t>
            </a:r>
            <a:r>
              <a:rPr lang="en-US" altLang="ko-KR" dirty="0"/>
              <a:t>11.2 months </a:t>
            </a:r>
          </a:p>
          <a:p>
            <a:pPr lvl="2"/>
            <a:r>
              <a:rPr lang="en-US" altLang="ko-KR" dirty="0" err="1"/>
              <a:t>dacarbazine</a:t>
            </a:r>
            <a:r>
              <a:rPr lang="en-US" altLang="ko-KR" dirty="0"/>
              <a:t> group : 9.1 months </a:t>
            </a:r>
          </a:p>
          <a:p>
            <a:pPr lvl="2"/>
            <a:r>
              <a:rPr lang="en-US" altLang="ko-KR" dirty="0"/>
              <a:t>HR, 0.72 (95% CI, 0.59–0.87)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121406"/>
            <a:ext cx="8676456" cy="266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1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Timeline highlighting key events of the treatment of melanoma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://www.thelancet.com/cms/attachment/2021742744/2041575981/g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5" y="1755228"/>
            <a:ext cx="896302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45962" y="6488668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Bombeli</a:t>
            </a:r>
            <a:r>
              <a:rPr lang="en-US" altLang="ko-KR" dirty="0"/>
              <a:t>, Lancet, 2014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00416" y="2810188"/>
            <a:ext cx="1097280" cy="74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79185" y="2980669"/>
            <a:ext cx="945143" cy="580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5956200" y="1889280"/>
              <a:ext cx="648000" cy="223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360" y="1825560"/>
                <a:ext cx="680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5877000" y="2355840"/>
              <a:ext cx="864000" cy="450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160" y="2292480"/>
                <a:ext cx="895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/>
              <p14:cNvContentPartPr/>
              <p14:nvPr/>
            </p14:nvContentPartPr>
            <p14:xfrm>
              <a:off x="7165800" y="2394000"/>
              <a:ext cx="1311840" cy="28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9960" y="2330280"/>
                <a:ext cx="13435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/>
              <p14:cNvContentPartPr/>
              <p14:nvPr/>
            </p14:nvContentPartPr>
            <p14:xfrm>
              <a:off x="7512120" y="5349960"/>
              <a:ext cx="622440" cy="162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6280" y="5286240"/>
                <a:ext cx="65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/>
              <p14:cNvContentPartPr/>
              <p14:nvPr/>
            </p14:nvContentPartPr>
            <p14:xfrm>
              <a:off x="8245440" y="5670720"/>
              <a:ext cx="381240" cy="255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600" y="5607000"/>
                <a:ext cx="413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/>
              <p14:cNvContentPartPr/>
              <p14:nvPr/>
            </p14:nvContentPartPr>
            <p14:xfrm>
              <a:off x="7845480" y="5867280"/>
              <a:ext cx="778320" cy="162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9640" y="5803920"/>
                <a:ext cx="810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/>
              <p14:cNvContentPartPr/>
              <p14:nvPr/>
            </p14:nvContentPartPr>
            <p14:xfrm>
              <a:off x="5321160" y="4619520"/>
              <a:ext cx="483120" cy="68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05320" y="4556160"/>
                <a:ext cx="51480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04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Somatic mutations in BRAF </a:t>
            </a:r>
            <a:endParaRPr lang="en-US" altLang="ko-KR" dirty="0"/>
          </a:p>
          <a:p>
            <a:pPr lvl="1"/>
            <a:r>
              <a:rPr lang="en-US" altLang="ko-KR" dirty="0"/>
              <a:t>increased activity of BRAF kinase</a:t>
            </a:r>
          </a:p>
          <a:p>
            <a:pPr lvl="2"/>
            <a:r>
              <a:rPr lang="en-US" altLang="ko-KR" dirty="0"/>
              <a:t>ERK activation and aberrant and uncontrolled cell proliferation and survival </a:t>
            </a:r>
          </a:p>
          <a:p>
            <a:pPr lvl="1"/>
            <a:r>
              <a:rPr lang="en-US" altLang="ko-KR" dirty="0"/>
              <a:t>In a prospective series of 308 patients with metastatic melanoma, </a:t>
            </a:r>
          </a:p>
          <a:p>
            <a:pPr lvl="2"/>
            <a:r>
              <a:rPr lang="en-US" altLang="ko-KR" dirty="0"/>
              <a:t>46% had a BRAF mutation</a:t>
            </a:r>
          </a:p>
          <a:p>
            <a:pPr lvl="2"/>
            <a:r>
              <a:rPr lang="en-US" altLang="ko-KR" b="1" dirty="0"/>
              <a:t>73% were V600E</a:t>
            </a:r>
            <a:r>
              <a:rPr lang="en-US" altLang="ko-KR" dirty="0"/>
              <a:t>, 19% were V600K, and 6% were other.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3756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4402832" cy="509970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Vemurafenib</a:t>
            </a:r>
            <a:endParaRPr lang="en-US" altLang="ko-KR" dirty="0"/>
          </a:p>
          <a:p>
            <a:pPr lvl="1"/>
            <a:r>
              <a:rPr lang="en-US" altLang="ko-KR" dirty="0"/>
              <a:t>Synthesized in 2005</a:t>
            </a:r>
          </a:p>
          <a:p>
            <a:pPr lvl="1"/>
            <a:r>
              <a:rPr lang="en-US" altLang="ko-KR" dirty="0"/>
              <a:t>BRAF</a:t>
            </a:r>
            <a:r>
              <a:rPr lang="en-US" altLang="ko-KR" baseline="-25000" dirty="0"/>
              <a:t>V600E</a:t>
            </a:r>
            <a:r>
              <a:rPr lang="en-US" altLang="ko-KR" dirty="0"/>
              <a:t>: Selective binding to active form</a:t>
            </a:r>
          </a:p>
          <a:p>
            <a:r>
              <a:rPr lang="en-US" altLang="ko-KR" dirty="0" err="1"/>
              <a:t>Vemurafenib</a:t>
            </a:r>
            <a:r>
              <a:rPr lang="en-US" altLang="ko-KR" dirty="0"/>
              <a:t> vs</a:t>
            </a:r>
            <a:r>
              <a:rPr lang="ko-KR" altLang="en-US" dirty="0"/>
              <a:t> </a:t>
            </a:r>
            <a:r>
              <a:rPr lang="en-US" altLang="ko-KR" dirty="0"/>
              <a:t>MEK inhibitor</a:t>
            </a:r>
          </a:p>
          <a:p>
            <a:pPr lvl="1"/>
            <a:r>
              <a:rPr lang="en-US" altLang="ko-KR" dirty="0"/>
              <a:t>Both: inhibition of cell proliferation</a:t>
            </a:r>
          </a:p>
          <a:p>
            <a:pPr lvl="1"/>
            <a:r>
              <a:rPr lang="en-US" altLang="ko-KR" dirty="0"/>
              <a:t>MEK inhibitor: inhibition of ERK phosphorylation in all cellular genotypes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ERK-phosphorylation only in BRAF-mutant cells </a:t>
            </a:r>
          </a:p>
          <a:p>
            <a:r>
              <a:rPr lang="en-US" altLang="ko-KR" dirty="0"/>
              <a:t>RAF inhibitor paradox</a:t>
            </a:r>
          </a:p>
          <a:p>
            <a:pPr lvl="1"/>
            <a:r>
              <a:rPr lang="en-US" altLang="ko-KR" dirty="0"/>
              <a:t>Paradoxical ERK phosphorylation induced by </a:t>
            </a:r>
            <a:r>
              <a:rPr lang="en-US" altLang="ko-KR" dirty="0" err="1"/>
              <a:t>vemurafenib</a:t>
            </a:r>
            <a:r>
              <a:rPr lang="en-US" altLang="ko-KR" dirty="0"/>
              <a:t> in WT BRAF cell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Picture 4" descr="http://clincancerres.aacrjournals.org/content/18/1/9/F1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6193" r="55492" b="19190"/>
          <a:stretch/>
        </p:blipFill>
        <p:spPr bwMode="auto">
          <a:xfrm>
            <a:off x="4860032" y="161552"/>
            <a:ext cx="4191000" cy="65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155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PLX4032 or </a:t>
            </a:r>
            <a:r>
              <a:rPr lang="en-US" altLang="ko-KR" dirty="0" err="1"/>
              <a:t>Vemurafenib</a:t>
            </a:r>
            <a:r>
              <a:rPr lang="en-US" altLang="ko-KR" dirty="0"/>
              <a:t> (</a:t>
            </a:r>
            <a:r>
              <a:rPr lang="en-US" altLang="ko-KR" b="1" dirty="0"/>
              <a:t>V</a:t>
            </a:r>
            <a:r>
              <a:rPr lang="en-US" altLang="ko-KR" dirty="0"/>
              <a:t>600</a:t>
            </a:r>
            <a:r>
              <a:rPr lang="en-US" altLang="ko-KR" b="1" dirty="0"/>
              <a:t>E</a:t>
            </a:r>
            <a:r>
              <a:rPr lang="en-US" altLang="ko-KR" dirty="0"/>
              <a:t> </a:t>
            </a:r>
            <a:r>
              <a:rPr lang="en-US" altLang="ko-KR" b="1" dirty="0"/>
              <a:t>mu</a:t>
            </a:r>
            <a:r>
              <a:rPr lang="en-US" altLang="ko-KR" dirty="0"/>
              <a:t>tant </a:t>
            </a:r>
            <a:r>
              <a:rPr lang="en-US" altLang="ko-KR" b="1" dirty="0" err="1"/>
              <a:t>Raf</a:t>
            </a:r>
            <a:r>
              <a:rPr lang="en-US" altLang="ko-KR" dirty="0"/>
              <a:t> </a:t>
            </a:r>
            <a:r>
              <a:rPr lang="en-US" altLang="ko-KR" b="1" dirty="0"/>
              <a:t>inhib</a:t>
            </a:r>
            <a:r>
              <a:rPr lang="en-US" altLang="ko-KR" dirty="0"/>
              <a:t>itor)</a:t>
            </a:r>
          </a:p>
          <a:p>
            <a:r>
              <a:rPr lang="en-US" altLang="ko-KR" dirty="0"/>
              <a:t>Initially developed by </a:t>
            </a:r>
            <a:r>
              <a:rPr lang="en-US" altLang="ko-KR" i="1" dirty="0" err="1"/>
              <a:t>Plexicon</a:t>
            </a:r>
            <a:r>
              <a:rPr lang="en-US" altLang="ko-KR" i="1" dirty="0"/>
              <a:t> and later Genentech</a:t>
            </a:r>
          </a:p>
          <a:p>
            <a:r>
              <a:rPr lang="en-US" altLang="ko-KR" dirty="0" err="1"/>
              <a:t>Zelboraf</a:t>
            </a:r>
            <a:r>
              <a:rPr lang="en-US" altLang="ko-KR" dirty="0"/>
              <a:t> (</a:t>
            </a:r>
            <a:r>
              <a:rPr lang="en-US" altLang="ko-KR" dirty="0" err="1"/>
              <a:t>vemurafenib</a:t>
            </a:r>
            <a:r>
              <a:rPr lang="en-US" altLang="ko-KR" dirty="0"/>
              <a:t>) Tablet, 240 mg </a:t>
            </a:r>
          </a:p>
          <a:p>
            <a:pPr lvl="1"/>
            <a:r>
              <a:rPr lang="en-US" altLang="ko-KR" dirty="0"/>
              <a:t>for the treatment of </a:t>
            </a:r>
            <a:r>
              <a:rPr lang="en-US" altLang="ko-KR" dirty="0" err="1"/>
              <a:t>unresectable</a:t>
            </a:r>
            <a:r>
              <a:rPr lang="en-US" altLang="ko-KR" dirty="0"/>
              <a:t> or metastatic melanoma with the BRAFV600 mutation as detected by an FDA approved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48" y="5301208"/>
            <a:ext cx="363544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50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2014</Words>
  <Application>Microsoft Macintosh PowerPoint</Application>
  <PresentationFormat>On-screen Show (4:3)</PresentationFormat>
  <Paragraphs>288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맑은 고딕</vt:lpstr>
      <vt:lpstr>ＭＳ Ｐゴシック</vt:lpstr>
      <vt:lpstr>나눔고딕</vt:lpstr>
      <vt:lpstr>Arial</vt:lpstr>
      <vt:lpstr>Garamond</vt:lpstr>
      <vt:lpstr>Office 테마</vt:lpstr>
      <vt:lpstr>NDA workshop Vemurafenib (Zelboraf, Roche) </vt:lpstr>
      <vt:lpstr>Table of Contents</vt:lpstr>
      <vt:lpstr>Introduction - Melanoma</vt:lpstr>
      <vt:lpstr>Introduction</vt:lpstr>
      <vt:lpstr>Introduction</vt:lpstr>
      <vt:lpstr>Timeline highlighting key events of the treatment of melanoma </vt:lpstr>
      <vt:lpstr>Introduction</vt:lpstr>
      <vt:lpstr>Introduction</vt:lpstr>
      <vt:lpstr>Introduction</vt:lpstr>
      <vt:lpstr>Introduction – Development Overview</vt:lpstr>
      <vt:lpstr>Introduction - Melanoma</vt:lpstr>
      <vt:lpstr>Mechanism of Action</vt:lpstr>
      <vt:lpstr>1st page of summary review (16 pages)</vt:lpstr>
      <vt:lpstr>1st page of medical review (97 pages)</vt:lpstr>
      <vt:lpstr>Review: CMC (39 pages)</vt:lpstr>
      <vt:lpstr>Chemistry</vt:lpstr>
      <vt:lpstr>PowerPoint Presentation</vt:lpstr>
      <vt:lpstr>PowerPoint Presentation</vt:lpstr>
      <vt:lpstr>Review: Clinical Pharmacology  (84 pages)</vt:lpstr>
      <vt:lpstr>Clinical Pharmacology</vt:lpstr>
      <vt:lpstr>PowerPoint Presentation</vt:lpstr>
      <vt:lpstr>Clinical Pharmacology</vt:lpstr>
      <vt:lpstr>PowerPoint Presentation</vt:lpstr>
      <vt:lpstr>Clinical Pharmacology</vt:lpstr>
      <vt:lpstr>Effects on CYP enzyme</vt:lpstr>
      <vt:lpstr>Clinical Pharmacology</vt:lpstr>
      <vt:lpstr>PowerPoint Presentation</vt:lpstr>
      <vt:lpstr>PowerPoint Presentation</vt:lpstr>
      <vt:lpstr>Review:  Medical Review, Clinical Trials  (105 pages)</vt:lpstr>
      <vt:lpstr>IND (2006-09)</vt:lpstr>
      <vt:lpstr>Phase I Study (2007-2009)</vt:lpstr>
      <vt:lpstr>End-of Phase 1 Meeting (2009-05)</vt:lpstr>
      <vt:lpstr>Fast Track Designation (2010-06)</vt:lpstr>
      <vt:lpstr>Expanded Access Program</vt:lpstr>
      <vt:lpstr>BRIM3 (Vemurafenib Front-Line Trial – Phase III Study Design)</vt:lpstr>
      <vt:lpstr>Efficacy – BRIM3</vt:lpstr>
      <vt:lpstr>Efficacy - BRIM3</vt:lpstr>
      <vt:lpstr>Safety</vt:lpstr>
      <vt:lpstr>PowerPoint Presentation</vt:lpstr>
      <vt:lpstr>Companion Diagnostic for Vemurafenib</vt:lpstr>
      <vt:lpstr>Discussion</vt:lpstr>
      <vt:lpstr>PowerPoint Presentation</vt:lpstr>
      <vt:lpstr>감사합니다.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Sungpil Han MD/PhD</dc:creator>
  <cp:lastModifiedBy>Han, Sungpil</cp:lastModifiedBy>
  <cp:revision>169</cp:revision>
  <dcterms:created xsi:type="dcterms:W3CDTF">2018-03-01T20:26:20Z</dcterms:created>
  <dcterms:modified xsi:type="dcterms:W3CDTF">2018-03-02T08:14:17Z</dcterms:modified>
</cp:coreProperties>
</file>